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53"/>
  </p:notesMasterIdLst>
  <p:handoutMasterIdLst>
    <p:handoutMasterId r:id="rId54"/>
  </p:handoutMasterIdLst>
  <p:sldIdLst>
    <p:sldId id="356" r:id="rId7"/>
    <p:sldId id="898" r:id="rId8"/>
    <p:sldId id="360" r:id="rId9"/>
    <p:sldId id="364" r:id="rId10"/>
    <p:sldId id="398" r:id="rId11"/>
    <p:sldId id="881" r:id="rId12"/>
    <p:sldId id="871" r:id="rId13"/>
    <p:sldId id="382" r:id="rId14"/>
    <p:sldId id="897" r:id="rId15"/>
    <p:sldId id="427" r:id="rId16"/>
    <p:sldId id="883" r:id="rId17"/>
    <p:sldId id="887" r:id="rId18"/>
    <p:sldId id="896" r:id="rId19"/>
    <p:sldId id="361" r:id="rId20"/>
    <p:sldId id="432" r:id="rId21"/>
    <p:sldId id="434" r:id="rId22"/>
    <p:sldId id="888" r:id="rId23"/>
    <p:sldId id="895" r:id="rId24"/>
    <p:sldId id="396" r:id="rId25"/>
    <p:sldId id="890" r:id="rId26"/>
    <p:sldId id="889" r:id="rId27"/>
    <p:sldId id="894" r:id="rId28"/>
    <p:sldId id="380" r:id="rId29"/>
    <p:sldId id="406" r:id="rId30"/>
    <p:sldId id="372" r:id="rId31"/>
    <p:sldId id="422" r:id="rId32"/>
    <p:sldId id="421" r:id="rId33"/>
    <p:sldId id="374" r:id="rId34"/>
    <p:sldId id="405" r:id="rId35"/>
    <p:sldId id="417" r:id="rId36"/>
    <p:sldId id="416" r:id="rId37"/>
    <p:sldId id="423" r:id="rId38"/>
    <p:sldId id="420" r:id="rId39"/>
    <p:sldId id="893" r:id="rId40"/>
    <p:sldId id="426" r:id="rId41"/>
    <p:sldId id="399" r:id="rId42"/>
    <p:sldId id="400" r:id="rId43"/>
    <p:sldId id="401" r:id="rId44"/>
    <p:sldId id="891" r:id="rId45"/>
    <p:sldId id="892" r:id="rId46"/>
    <p:sldId id="899" r:id="rId47"/>
    <p:sldId id="415" r:id="rId48"/>
    <p:sldId id="425" r:id="rId49"/>
    <p:sldId id="404" r:id="rId50"/>
    <p:sldId id="388" r:id="rId51"/>
    <p:sldId id="34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5307" autoAdjust="0"/>
  </p:normalViewPr>
  <p:slideViewPr>
    <p:cSldViewPr snapToGrid="0">
      <p:cViewPr varScale="1">
        <p:scale>
          <a:sx n="97" d="100"/>
          <a:sy n="97" d="100"/>
        </p:scale>
        <p:origin x="1744" y="200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ri, Hassan" userId="07042e14-600b-466c-96c7-8718a39fa11d" providerId="ADAL" clId="{5B5A69F0-6023-024E-901C-9E47CF0E3A29}"/>
    <pc:docChg chg="undo redo custSel addSld delSld modSld sldOrd">
      <pc:chgData name="Naseri, Hassan" userId="07042e14-600b-466c-96c7-8718a39fa11d" providerId="ADAL" clId="{5B5A69F0-6023-024E-901C-9E47CF0E3A29}" dt="2018-09-19T08:53:18.243" v="33673" actId="20577"/>
      <pc:docMkLst>
        <pc:docMk/>
      </pc:docMkLst>
      <pc:sldChg chg="modSp">
        <pc:chgData name="Naseri, Hassan" userId="07042e14-600b-466c-96c7-8718a39fa11d" providerId="ADAL" clId="{5B5A69F0-6023-024E-901C-9E47CF0E3A29}" dt="2018-09-19T08:52:35.601" v="33651" actId="20577"/>
        <pc:sldMkLst>
          <pc:docMk/>
          <pc:sldMk cId="1133970626" sldId="356"/>
        </pc:sldMkLst>
        <pc:spChg chg="mod">
          <ac:chgData name="Naseri, Hassan" userId="07042e14-600b-466c-96c7-8718a39fa11d" providerId="ADAL" clId="{5B5A69F0-6023-024E-901C-9E47CF0E3A29}" dt="2018-09-19T08:52:35.601" v="33651" actId="20577"/>
          <ac:spMkLst>
            <pc:docMk/>
            <pc:sldMk cId="1133970626" sldId="356"/>
            <ac:spMk id="5" creationId="{00000000-0000-0000-0000-000000000000}"/>
          </ac:spMkLst>
        </pc:spChg>
        <pc:spChg chg="mod">
          <ac:chgData name="Naseri, Hassan" userId="07042e14-600b-466c-96c7-8718a39fa11d" providerId="ADAL" clId="{5B5A69F0-6023-024E-901C-9E47CF0E3A29}" dt="2018-09-19T08:52:27.584" v="33647" actId="20577"/>
          <ac:spMkLst>
            <pc:docMk/>
            <pc:sldMk cId="1133970626" sldId="356"/>
            <ac:spMk id="6" creationId="{EA358A62-2DFC-644E-A167-D02AB99EC77E}"/>
          </ac:spMkLst>
        </pc:spChg>
      </pc:sldChg>
      <pc:sldChg chg="modSp">
        <pc:chgData name="Naseri, Hassan" userId="07042e14-600b-466c-96c7-8718a39fa11d" providerId="ADAL" clId="{5B5A69F0-6023-024E-901C-9E47CF0E3A29}" dt="2018-09-19T07:05:47.306" v="33007" actId="13926"/>
        <pc:sldMkLst>
          <pc:docMk/>
          <pc:sldMk cId="718939826" sldId="360"/>
        </pc:sldMkLst>
        <pc:spChg chg="mod">
          <ac:chgData name="Naseri, Hassan" userId="07042e14-600b-466c-96c7-8718a39fa11d" providerId="ADAL" clId="{5B5A69F0-6023-024E-901C-9E47CF0E3A29}" dt="2018-09-19T07:05:47.306" v="33007" actId="13926"/>
          <ac:spMkLst>
            <pc:docMk/>
            <pc:sldMk cId="718939826" sldId="360"/>
            <ac:spMk id="2" creationId="{19648880-8D12-914F-87AF-AE92E42612D6}"/>
          </ac:spMkLst>
        </pc:spChg>
        <pc:spChg chg="mod">
          <ac:chgData name="Naseri, Hassan" userId="07042e14-600b-466c-96c7-8718a39fa11d" providerId="ADAL" clId="{5B5A69F0-6023-024E-901C-9E47CF0E3A29}" dt="2018-09-07T09:56:58.954" v="11760" actId="14100"/>
          <ac:spMkLst>
            <pc:docMk/>
            <pc:sldMk cId="718939826" sldId="360"/>
            <ac:spMk id="3" creationId="{FC2296DD-6D20-B249-9936-72346E226386}"/>
          </ac:spMkLst>
        </pc:spChg>
      </pc:sldChg>
      <pc:sldChg chg="addSp modSp">
        <pc:chgData name="Naseri, Hassan" userId="07042e14-600b-466c-96c7-8718a39fa11d" providerId="ADAL" clId="{5B5A69F0-6023-024E-901C-9E47CF0E3A29}" dt="2018-09-18T11:21:09.291" v="31390" actId="20577"/>
        <pc:sldMkLst>
          <pc:docMk/>
          <pc:sldMk cId="1399969679" sldId="361"/>
        </pc:sldMkLst>
        <pc:spChg chg="mod">
          <ac:chgData name="Naseri, Hassan" userId="07042e14-600b-466c-96c7-8718a39fa11d" providerId="ADAL" clId="{5B5A69F0-6023-024E-901C-9E47CF0E3A29}" dt="2018-09-18T11:20:27.349" v="31379" actId="27636"/>
          <ac:spMkLst>
            <pc:docMk/>
            <pc:sldMk cId="1399969679" sldId="361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8T11:21:09.291" v="31390" actId="20577"/>
          <ac:spMkLst>
            <pc:docMk/>
            <pc:sldMk cId="1399969679" sldId="361"/>
            <ac:spMk id="6" creationId="{E6FE255A-BBFC-CB4A-9A50-027044AE2FF4}"/>
          </ac:spMkLst>
        </pc:spChg>
      </pc:sldChg>
      <pc:sldChg chg="addSp modSp">
        <pc:chgData name="Naseri, Hassan" userId="07042e14-600b-466c-96c7-8718a39fa11d" providerId="ADAL" clId="{5B5A69F0-6023-024E-901C-9E47CF0E3A29}" dt="2018-09-12T18:11:10.661" v="21494" actId="27636"/>
        <pc:sldMkLst>
          <pc:docMk/>
          <pc:sldMk cId="2041584636" sldId="364"/>
        </pc:sldMkLst>
        <pc:spChg chg="mod">
          <ac:chgData name="Naseri, Hassan" userId="07042e14-600b-466c-96c7-8718a39fa11d" providerId="ADAL" clId="{5B5A69F0-6023-024E-901C-9E47CF0E3A29}" dt="2018-09-12T18:11:10.661" v="21494" actId="27636"/>
          <ac:spMkLst>
            <pc:docMk/>
            <pc:sldMk cId="2041584636" sldId="364"/>
            <ac:spMk id="2" creationId="{2845087D-4472-6E44-A253-D52A7A510D1B}"/>
          </ac:spMkLst>
        </pc:spChg>
        <pc:spChg chg="mod">
          <ac:chgData name="Naseri, Hassan" userId="07042e14-600b-466c-96c7-8718a39fa11d" providerId="ADAL" clId="{5B5A69F0-6023-024E-901C-9E47CF0E3A29}" dt="2018-09-12T18:09:45.796" v="21469" actId="14100"/>
          <ac:spMkLst>
            <pc:docMk/>
            <pc:sldMk cId="2041584636" sldId="364"/>
            <ac:spMk id="3" creationId="{39769F4C-719C-EC4A-9FEC-CD9199881BDB}"/>
          </ac:spMkLst>
        </pc:spChg>
        <pc:spChg chg="add mod">
          <ac:chgData name="Naseri, Hassan" userId="07042e14-600b-466c-96c7-8718a39fa11d" providerId="ADAL" clId="{5B5A69F0-6023-024E-901C-9E47CF0E3A29}" dt="2018-09-12T18:11:00.326" v="21488" actId="207"/>
          <ac:spMkLst>
            <pc:docMk/>
            <pc:sldMk cId="2041584636" sldId="364"/>
            <ac:spMk id="6" creationId="{1201927D-6B15-8648-8FDA-2DC5F8D19466}"/>
          </ac:spMkLst>
        </pc:spChg>
      </pc:sldChg>
      <pc:sldChg chg="modSp add">
        <pc:chgData name="Naseri, Hassan" userId="07042e14-600b-466c-96c7-8718a39fa11d" providerId="ADAL" clId="{5B5A69F0-6023-024E-901C-9E47CF0E3A29}" dt="2018-09-17T12:27:22.260" v="28838" actId="20577"/>
        <pc:sldMkLst>
          <pc:docMk/>
          <pc:sldMk cId="2869257761" sldId="388"/>
        </pc:sldMkLst>
        <pc:spChg chg="mod">
          <ac:chgData name="Naseri, Hassan" userId="07042e14-600b-466c-96c7-8718a39fa11d" providerId="ADAL" clId="{5B5A69F0-6023-024E-901C-9E47CF0E3A29}" dt="2018-09-17T12:27:22.260" v="28838" actId="20577"/>
          <ac:spMkLst>
            <pc:docMk/>
            <pc:sldMk cId="2869257761" sldId="388"/>
            <ac:spMk id="2" creationId="{D1AC2839-72EA-654E-91AD-AA724CF85209}"/>
          </ac:spMkLst>
        </pc:spChg>
        <pc:spChg chg="mod">
          <ac:chgData name="Naseri, Hassan" userId="07042e14-600b-466c-96c7-8718a39fa11d" providerId="ADAL" clId="{5B5A69F0-6023-024E-901C-9E47CF0E3A29}" dt="2018-09-07T12:20:57.883" v="12761" actId="20577"/>
          <ac:spMkLst>
            <pc:docMk/>
            <pc:sldMk cId="2869257761" sldId="388"/>
            <ac:spMk id="3" creationId="{89E11459-50D7-954A-A589-F239D9EA2DE9}"/>
          </ac:spMkLst>
        </pc:spChg>
      </pc:sldChg>
      <pc:sldChg chg="addSp delSp modSp add">
        <pc:chgData name="Naseri, Hassan" userId="07042e14-600b-466c-96c7-8718a39fa11d" providerId="ADAL" clId="{5B5A69F0-6023-024E-901C-9E47CF0E3A29}" dt="2018-09-17T12:26:03.160" v="28805" actId="113"/>
        <pc:sldMkLst>
          <pc:docMk/>
          <pc:sldMk cId="2986617407" sldId="398"/>
        </pc:sldMkLst>
        <pc:spChg chg="mod">
          <ac:chgData name="Naseri, Hassan" userId="07042e14-600b-466c-96c7-8718a39fa11d" providerId="ADAL" clId="{5B5A69F0-6023-024E-901C-9E47CF0E3A29}" dt="2018-09-17T12:26:03.160" v="28805" actId="113"/>
          <ac:spMkLst>
            <pc:docMk/>
            <pc:sldMk cId="2986617407" sldId="398"/>
            <ac:spMk id="2" creationId="{BE9E035F-EEC7-A742-9645-050B27A4145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6" creationId="{A1454E65-7BE7-3A44-8B7C-E8A7B4A57822}"/>
          </ac:spMkLst>
        </pc:spChg>
        <pc:spChg chg="add del mod">
          <ac:chgData name="Naseri, Hassan" userId="07042e14-600b-466c-96c7-8718a39fa11d" providerId="ADAL" clId="{5B5A69F0-6023-024E-901C-9E47CF0E3A29}" dt="2018-09-07T12:28:44.055" v="12959" actId="478"/>
          <ac:spMkLst>
            <pc:docMk/>
            <pc:sldMk cId="2986617407" sldId="398"/>
            <ac:spMk id="8" creationId="{20927CF7-C5A5-5D49-BD15-AE854BC2A9F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9" creationId="{53671575-AF4D-2941-9854-D9AA4ED3304D}"/>
          </ac:spMkLst>
        </pc:spChg>
        <pc:grpChg chg="add mod">
          <ac:chgData name="Naseri, Hassan" userId="07042e14-600b-466c-96c7-8718a39fa11d" providerId="ADAL" clId="{5B5A69F0-6023-024E-901C-9E47CF0E3A29}" dt="2018-09-17T12:25:55.562" v="28803" actId="1076"/>
          <ac:grpSpMkLst>
            <pc:docMk/>
            <pc:sldMk cId="2986617407" sldId="398"/>
            <ac:grpSpMk id="10" creationId="{BEADEA1E-C685-B24D-B384-5A9B00029944}"/>
          </ac:grpSpMkLst>
        </pc:grpChg>
      </pc:sldChg>
      <pc:sldChg chg="addSp delSp modSp add">
        <pc:chgData name="Naseri, Hassan" userId="07042e14-600b-466c-96c7-8718a39fa11d" providerId="ADAL" clId="{5B5A69F0-6023-024E-901C-9E47CF0E3A29}" dt="2018-09-17T20:13:45.226" v="29826" actId="14100"/>
        <pc:sldMkLst>
          <pc:docMk/>
          <pc:sldMk cId="380441103" sldId="401"/>
        </pc:sldMkLst>
        <pc:spChg chg="mod">
          <ac:chgData name="Naseri, Hassan" userId="07042e14-600b-466c-96c7-8718a39fa11d" providerId="ADAL" clId="{5B5A69F0-6023-024E-901C-9E47CF0E3A29}" dt="2018-09-12T22:06:11.350" v="24730" actId="20577"/>
          <ac:spMkLst>
            <pc:docMk/>
            <pc:sldMk cId="380441103" sldId="401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04T06:59:09.665" v="10028" actId="207"/>
          <ac:spMkLst>
            <pc:docMk/>
            <pc:sldMk cId="380441103" sldId="401"/>
            <ac:spMk id="3" creationId="{7562C4CD-0ADB-AA4F-944E-D9B53956C3FD}"/>
          </ac:spMkLst>
        </pc:spChg>
        <pc:spChg chg="mod">
          <ac:chgData name="Naseri, Hassan" userId="07042e14-600b-466c-96c7-8718a39fa11d" providerId="ADAL" clId="{5B5A69F0-6023-024E-901C-9E47CF0E3A29}" dt="2018-09-09T20:24:07.008" v="17347" actId="14100"/>
          <ac:spMkLst>
            <pc:docMk/>
            <pc:sldMk cId="380441103" sldId="401"/>
            <ac:spMk id="4" creationId="{4A90027E-8286-034E-9207-BC47BDB270BD}"/>
          </ac:spMkLst>
        </pc:spChg>
        <pc:spChg chg="add mod">
          <ac:chgData name="Naseri, Hassan" userId="07042e14-600b-466c-96c7-8718a39fa11d" providerId="ADAL" clId="{5B5A69F0-6023-024E-901C-9E47CF0E3A29}" dt="2018-08-28T09:31:50.692" v="9146" actId="20577"/>
          <ac:spMkLst>
            <pc:docMk/>
            <pc:sldMk cId="380441103" sldId="401"/>
            <ac:spMk id="10" creationId="{CDD93A37-6ACC-5A46-B98A-568340170797}"/>
          </ac:spMkLst>
        </pc:spChg>
        <pc:spChg chg="add mod">
          <ac:chgData name="Naseri, Hassan" userId="07042e14-600b-466c-96c7-8718a39fa11d" providerId="ADAL" clId="{5B5A69F0-6023-024E-901C-9E47CF0E3A29}" dt="2018-08-28T09:31:57.868" v="9147"/>
          <ac:spMkLst>
            <pc:docMk/>
            <pc:sldMk cId="380441103" sldId="401"/>
            <ac:spMk id="11" creationId="{01791B14-F45E-EE43-A2F8-94F86ECFC217}"/>
          </ac:spMkLst>
        </pc:spChg>
        <pc:spChg chg="add mod topLvl">
          <ac:chgData name="Naseri, Hassan" userId="07042e14-600b-466c-96c7-8718a39fa11d" providerId="ADAL" clId="{5B5A69F0-6023-024E-901C-9E47CF0E3A29}" dt="2018-09-04T07:01:49.261" v="10039" actId="165"/>
          <ac:spMkLst>
            <pc:docMk/>
            <pc:sldMk cId="380441103" sldId="401"/>
            <ac:spMk id="12" creationId="{F930A7D1-3F05-8048-A865-2923D72CCE51}"/>
          </ac:spMkLst>
        </pc:spChg>
        <pc:spChg chg="add mod topLvl">
          <ac:chgData name="Naseri, Hassan" userId="07042e14-600b-466c-96c7-8718a39fa11d" providerId="ADAL" clId="{5B5A69F0-6023-024E-901C-9E47CF0E3A29}" dt="2018-09-17T20:13:42.100" v="29825" actId="14100"/>
          <ac:spMkLst>
            <pc:docMk/>
            <pc:sldMk cId="380441103" sldId="401"/>
            <ac:spMk id="13" creationId="{ED17071B-AC9D-E842-BF09-51F60F8D9BAB}"/>
          </ac:spMkLst>
        </pc:spChg>
        <pc:spChg chg="add mod">
          <ac:chgData name="Naseri, Hassan" userId="07042e14-600b-466c-96c7-8718a39fa11d" providerId="ADAL" clId="{5B5A69F0-6023-024E-901C-9E47CF0E3A29}" dt="2018-08-28T09:35:38.532" v="9172" actId="1076"/>
          <ac:spMkLst>
            <pc:docMk/>
            <pc:sldMk cId="380441103" sldId="401"/>
            <ac:spMk id="15" creationId="{20147594-A460-2A4E-9D43-2FF54CE4A3C5}"/>
          </ac:spMkLst>
        </pc:spChg>
        <pc:spChg chg="add mod">
          <ac:chgData name="Naseri, Hassan" userId="07042e14-600b-466c-96c7-8718a39fa11d" providerId="ADAL" clId="{5B5A69F0-6023-024E-901C-9E47CF0E3A29}" dt="2018-08-28T09:35:51.108" v="9176" actId="20577"/>
          <ac:spMkLst>
            <pc:docMk/>
            <pc:sldMk cId="380441103" sldId="401"/>
            <ac:spMk id="16" creationId="{D1CBAB14-6D1B-C04C-949C-11EA124A3B41}"/>
          </ac:spMkLst>
        </pc:spChg>
        <pc:spChg chg="add del">
          <ac:chgData name="Naseri, Hassan" userId="07042e14-600b-466c-96c7-8718a39fa11d" providerId="ADAL" clId="{5B5A69F0-6023-024E-901C-9E47CF0E3A29}" dt="2018-09-04T07:01:25.656" v="10038"/>
          <ac:spMkLst>
            <pc:docMk/>
            <pc:sldMk cId="380441103" sldId="401"/>
            <ac:spMk id="17" creationId="{04177EB6-1921-9749-8B1D-67CBA9B240EB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18" creationId="{BC9F3142-38A5-374E-AC4F-DE4A6CD21466}"/>
          </ac:spMkLst>
        </pc:spChg>
        <pc:spChg chg="add mod">
          <ac:chgData name="Naseri, Hassan" userId="07042e14-600b-466c-96c7-8718a39fa11d" providerId="ADAL" clId="{5B5A69F0-6023-024E-901C-9E47CF0E3A29}" dt="2018-09-17T20:13:45.226" v="29826" actId="14100"/>
          <ac:spMkLst>
            <pc:docMk/>
            <pc:sldMk cId="380441103" sldId="401"/>
            <ac:spMk id="19" creationId="{CB6DC73D-E3AD-1F41-A1F6-7DAF0F6AD52D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0" creationId="{4A22D731-162A-E640-8D9A-325D079415FF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1" creationId="{B8879247-DC3D-6042-A2CF-C236B7AAD63E}"/>
          </ac:spMkLst>
        </pc:spChg>
        <pc:grpChg chg="add del mod">
          <ac:chgData name="Naseri, Hassan" userId="07042e14-600b-466c-96c7-8718a39fa11d" providerId="ADAL" clId="{5B5A69F0-6023-024E-901C-9E47CF0E3A29}" dt="2018-09-04T07:01:49.261" v="10039" actId="165"/>
          <ac:grpSpMkLst>
            <pc:docMk/>
            <pc:sldMk cId="380441103" sldId="401"/>
            <ac:grpSpMk id="14" creationId="{583D3325-5673-C949-AE40-7B62CC5DF2DF}"/>
          </ac:grpSpMkLst>
        </pc:grpChg>
        <pc:picChg chg="add mod topLvl">
          <ac:chgData name="Naseri, Hassan" userId="07042e14-600b-466c-96c7-8718a39fa11d" providerId="ADAL" clId="{5B5A69F0-6023-024E-901C-9E47CF0E3A29}" dt="2018-09-04T07:01:49.261" v="10039" actId="165"/>
          <ac:picMkLst>
            <pc:docMk/>
            <pc:sldMk cId="380441103" sldId="401"/>
            <ac:picMk id="7" creationId="{A9A110A2-10D3-8546-9E5D-CF6DE91E2E42}"/>
          </ac:picMkLst>
        </pc:picChg>
        <pc:picChg chg="add del mod">
          <ac:chgData name="Naseri, Hassan" userId="07042e14-600b-466c-96c7-8718a39fa11d" providerId="ADAL" clId="{5B5A69F0-6023-024E-901C-9E47CF0E3A29}" dt="2018-08-28T09:22:10.149" v="9020" actId="478"/>
          <ac:picMkLst>
            <pc:docMk/>
            <pc:sldMk cId="380441103" sldId="401"/>
            <ac:picMk id="9" creationId="{D4D68EA6-9A11-9542-B8F8-4F34472800ED}"/>
          </ac:picMkLst>
        </pc:picChg>
      </pc:sldChg>
      <pc:sldChg chg="addSp modSp add">
        <pc:chgData name="Naseri, Hassan" userId="07042e14-600b-466c-96c7-8718a39fa11d" providerId="ADAL" clId="{5B5A69F0-6023-024E-901C-9E47CF0E3A29}" dt="2018-09-17T11:22:00.763" v="27853" actId="20577"/>
        <pc:sldMkLst>
          <pc:docMk/>
          <pc:sldMk cId="1289723602" sldId="404"/>
        </pc:sldMkLst>
        <pc:spChg chg="mod">
          <ac:chgData name="Naseri, Hassan" userId="07042e14-600b-466c-96c7-8718a39fa11d" providerId="ADAL" clId="{5B5A69F0-6023-024E-901C-9E47CF0E3A29}" dt="2018-09-17T11:16:08.504" v="27771" actId="27636"/>
          <ac:spMkLst>
            <pc:docMk/>
            <pc:sldMk cId="1289723602" sldId="404"/>
            <ac:spMk id="2" creationId="{6292900D-93B5-4F42-B44C-D99476EC5DE0}"/>
          </ac:spMkLst>
        </pc:spChg>
        <pc:spChg chg="mod">
          <ac:chgData name="Naseri, Hassan" userId="07042e14-600b-466c-96c7-8718a39fa11d" providerId="ADAL" clId="{5B5A69F0-6023-024E-901C-9E47CF0E3A29}" dt="2018-09-17T11:19:49.217" v="27819" actId="20577"/>
          <ac:spMkLst>
            <pc:docMk/>
            <pc:sldMk cId="1289723602" sldId="404"/>
            <ac:spMk id="3" creationId="{CE203DFC-8439-7A42-8623-E4F59BD9C2A9}"/>
          </ac:spMkLst>
        </pc:spChg>
        <pc:spChg chg="add mod">
          <ac:chgData name="Naseri, Hassan" userId="07042e14-600b-466c-96c7-8718a39fa11d" providerId="ADAL" clId="{5B5A69F0-6023-024E-901C-9E47CF0E3A29}" dt="2018-09-17T11:22:00.763" v="27853" actId="20577"/>
          <ac:spMkLst>
            <pc:docMk/>
            <pc:sldMk cId="1289723602" sldId="404"/>
            <ac:spMk id="6" creationId="{28997568-1297-AF47-B030-A957728BBEB4}"/>
          </ac:spMkLst>
        </pc:spChg>
      </pc:sldChg>
      <pc:sldChg chg="modSp add">
        <pc:chgData name="Naseri, Hassan" userId="07042e14-600b-466c-96c7-8718a39fa11d" providerId="ADAL" clId="{5B5A69F0-6023-024E-901C-9E47CF0E3A29}" dt="2018-09-07T12:18:49.931" v="12745" actId="13926"/>
        <pc:sldMkLst>
          <pc:docMk/>
          <pc:sldMk cId="2528165588" sldId="415"/>
        </pc:sldMkLst>
        <pc:spChg chg="mod">
          <ac:chgData name="Naseri, Hassan" userId="07042e14-600b-466c-96c7-8718a39fa11d" providerId="ADAL" clId="{5B5A69F0-6023-024E-901C-9E47CF0E3A29}" dt="2018-09-07T12:18:49.931" v="12745" actId="13926"/>
          <ac:spMkLst>
            <pc:docMk/>
            <pc:sldMk cId="2528165588" sldId="415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17T13:26:46.768" v="29599" actId="20577"/>
        <pc:sldMkLst>
          <pc:docMk/>
          <pc:sldMk cId="2214704936" sldId="425"/>
        </pc:sldMkLst>
        <pc:spChg chg="mod">
          <ac:chgData name="Naseri, Hassan" userId="07042e14-600b-466c-96c7-8718a39fa11d" providerId="ADAL" clId="{5B5A69F0-6023-024E-901C-9E47CF0E3A29}" dt="2018-09-17T13:26:46.768" v="29599" actId="20577"/>
          <ac:spMkLst>
            <pc:docMk/>
            <pc:sldMk cId="2214704936" sldId="425"/>
            <ac:spMk id="2" creationId="{C78A25B8-5EBB-6A44-99CD-2A3F831BAAD3}"/>
          </ac:spMkLst>
        </pc:spChg>
        <pc:spChg chg="mod">
          <ac:chgData name="Naseri, Hassan" userId="07042e14-600b-466c-96c7-8718a39fa11d" providerId="ADAL" clId="{5B5A69F0-6023-024E-901C-9E47CF0E3A29}" dt="2018-09-17T11:20:03.464" v="27832" actId="20577"/>
          <ac:spMkLst>
            <pc:docMk/>
            <pc:sldMk cId="2214704936" sldId="425"/>
            <ac:spMk id="3" creationId="{0B1F9224-320E-7B4A-8646-FFD9B4AD276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9:26.295" v="33529" actId="478"/>
        <pc:sldMkLst>
          <pc:docMk/>
          <pc:sldMk cId="3677115369" sldId="426"/>
        </pc:sldMkLst>
        <pc:spChg chg="mod">
          <ac:chgData name="Naseri, Hassan" userId="07042e14-600b-466c-96c7-8718a39fa11d" providerId="ADAL" clId="{5B5A69F0-6023-024E-901C-9E47CF0E3A29}" dt="2018-09-13T09:25:08.164" v="25209" actId="20577"/>
          <ac:spMkLst>
            <pc:docMk/>
            <pc:sldMk cId="3677115369" sldId="426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9T07:49:26.295" v="33529" actId="478"/>
          <ac:spMkLst>
            <pc:docMk/>
            <pc:sldMk cId="3677115369" sldId="426"/>
            <ac:spMk id="9" creationId="{D275C63F-199D-484C-986F-38D30E3465B1}"/>
          </ac:spMkLst>
        </pc:spChg>
        <pc:spChg chg="mod">
          <ac:chgData name="Naseri, Hassan" userId="07042e14-600b-466c-96c7-8718a39fa11d" providerId="ADAL" clId="{5B5A69F0-6023-024E-901C-9E47CF0E3A29}" dt="2018-09-18T06:21:52.577" v="30236" actId="20577"/>
          <ac:spMkLst>
            <pc:docMk/>
            <pc:sldMk cId="3677115369" sldId="426"/>
            <ac:spMk id="15" creationId="{36AB76F2-48BE-7445-8121-0D8416F9A20E}"/>
          </ac:spMkLst>
        </pc:spChg>
      </pc:sldChg>
    </pc:docChg>
  </pc:docChgLst>
  <pc:docChgLst>
    <pc:chgData name="Kuosmanen, Pinja M." userId="7085e754-a2c4-42eb-ab54-dcbdcfd9d551" providerId="ADAL" clId="{0AA62BF4-780B-8B4D-A9B0-12080A458031}"/>
    <pc:docChg chg="undo custSel addSld delSld modSld sldOrd">
      <pc:chgData name="Kuosmanen, Pinja M." userId="7085e754-a2c4-42eb-ab54-dcbdcfd9d551" providerId="ADAL" clId="{0AA62BF4-780B-8B4D-A9B0-12080A458031}" dt="2018-09-19T06:43:56.461" v="11739" actId="20577"/>
      <pc:docMkLst>
        <pc:docMk/>
      </pc:docMkLst>
      <pc:sldChg chg="modSp">
        <pc:chgData name="Kuosmanen, Pinja M." userId="7085e754-a2c4-42eb-ab54-dcbdcfd9d551" providerId="ADAL" clId="{0AA62BF4-780B-8B4D-A9B0-12080A458031}" dt="2018-08-22T07:26:46.124" v="2908" actId="20577"/>
        <pc:sldMkLst>
          <pc:docMk/>
          <pc:sldMk cId="1133970626" sldId="356"/>
        </pc:sldMkLst>
        <pc:spChg chg="mod">
          <ac:chgData name="Kuosmanen, Pinja M." userId="7085e754-a2c4-42eb-ab54-dcbdcfd9d551" providerId="ADAL" clId="{0AA62BF4-780B-8B4D-A9B0-12080A458031}" dt="2018-08-22T07:26:46.124" v="2908" actId="20577"/>
          <ac:spMkLst>
            <pc:docMk/>
            <pc:sldMk cId="1133970626" sldId="356"/>
            <ac:spMk id="5" creationId="{00000000-0000-0000-0000-000000000000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44:02.913" v="9687" actId="207"/>
        <pc:sldMkLst>
          <pc:docMk/>
          <pc:sldMk cId="1399969679" sldId="361"/>
        </pc:sldMkLst>
        <pc:spChg chg="mod">
          <ac:chgData name="Kuosmanen, Pinja M." userId="7085e754-a2c4-42eb-ab54-dcbdcfd9d551" providerId="ADAL" clId="{0AA62BF4-780B-8B4D-A9B0-12080A458031}" dt="2018-09-18T20:44:02.913" v="9687" actId="207"/>
          <ac:spMkLst>
            <pc:docMk/>
            <pc:sldMk cId="1399969679" sldId="361"/>
            <ac:spMk id="2" creationId="{E726A03D-4E0C-7445-A329-362585A9E917}"/>
          </ac:spMkLst>
        </pc:spChg>
        <pc:spChg chg="add del">
          <ac:chgData name="Kuosmanen, Pinja M." userId="7085e754-a2c4-42eb-ab54-dcbdcfd9d551" providerId="ADAL" clId="{0AA62BF4-780B-8B4D-A9B0-12080A458031}" dt="2018-09-12T08:16:51.788" v="7112"/>
          <ac:spMkLst>
            <pc:docMk/>
            <pc:sldMk cId="1399969679" sldId="361"/>
            <ac:spMk id="6" creationId="{9FDA7792-D6BE-4446-8EBC-91B25849C4BD}"/>
          </ac:spMkLst>
        </pc:spChg>
        <pc:spChg chg="del">
          <ac:chgData name="Kuosmanen, Pinja M." userId="7085e754-a2c4-42eb-ab54-dcbdcfd9d551" providerId="ADAL" clId="{0AA62BF4-780B-8B4D-A9B0-12080A458031}" dt="2018-09-18T20:40:28.312" v="9542" actId="478"/>
          <ac:spMkLst>
            <pc:docMk/>
            <pc:sldMk cId="1399969679" sldId="361"/>
            <ac:spMk id="6" creationId="{E6FE255A-BBFC-CB4A-9A50-027044AE2FF4}"/>
          </ac:spMkLst>
        </pc:spChg>
      </pc:sldChg>
      <pc:sldChg chg="modSp">
        <pc:chgData name="Kuosmanen, Pinja M." userId="7085e754-a2c4-42eb-ab54-dcbdcfd9d551" providerId="ADAL" clId="{0AA62BF4-780B-8B4D-A9B0-12080A458031}" dt="2018-09-11T08:10:26.724" v="4666" actId="5793"/>
        <pc:sldMkLst>
          <pc:docMk/>
          <pc:sldMk cId="2986617407" sldId="398"/>
        </pc:sldMkLst>
        <pc:spChg chg="mod">
          <ac:chgData name="Kuosmanen, Pinja M." userId="7085e754-a2c4-42eb-ab54-dcbdcfd9d551" providerId="ADAL" clId="{0AA62BF4-780B-8B4D-A9B0-12080A458031}" dt="2018-09-11T08:10:26.724" v="4666" actId="5793"/>
          <ac:spMkLst>
            <pc:docMk/>
            <pc:sldMk cId="2986617407" sldId="398"/>
            <ac:spMk id="2" creationId="{BE9E035F-EEC7-A742-9645-050B27A41459}"/>
          </ac:spMkLst>
        </pc:spChg>
      </pc:sldChg>
      <pc:sldChg chg="modSp">
        <pc:chgData name="Kuosmanen, Pinja M." userId="7085e754-a2c4-42eb-ab54-dcbdcfd9d551" providerId="ADAL" clId="{0AA62BF4-780B-8B4D-A9B0-12080A458031}" dt="2018-09-06T13:33:26.855" v="3242" actId="27636"/>
        <pc:sldMkLst>
          <pc:docMk/>
          <pc:sldMk cId="380441103" sldId="401"/>
        </pc:sldMkLst>
        <pc:spChg chg="mod">
          <ac:chgData name="Kuosmanen, Pinja M." userId="7085e754-a2c4-42eb-ab54-dcbdcfd9d551" providerId="ADAL" clId="{0AA62BF4-780B-8B4D-A9B0-12080A458031}" dt="2018-09-06T13:33:26.855" v="3242" actId="27636"/>
          <ac:spMkLst>
            <pc:docMk/>
            <pc:sldMk cId="380441103" sldId="401"/>
            <ac:spMk id="2" creationId="{02217C8B-3F07-644B-903B-FA4254F5CFDC}"/>
          </ac:spMkLst>
        </pc:spChg>
      </pc:sldChg>
      <pc:sldChg chg="addSp delSp modSp add modNotesTx">
        <pc:chgData name="Kuosmanen, Pinja M." userId="7085e754-a2c4-42eb-ab54-dcbdcfd9d551" providerId="ADAL" clId="{0AA62BF4-780B-8B4D-A9B0-12080A458031}" dt="2018-09-18T20:54:52.542" v="10907" actId="12"/>
        <pc:sldMkLst>
          <pc:docMk/>
          <pc:sldMk cId="3677115369" sldId="426"/>
        </pc:sldMkLst>
        <pc:spChg chg="add mod">
          <ac:chgData name="Kuosmanen, Pinja M." userId="7085e754-a2c4-42eb-ab54-dcbdcfd9d551" providerId="ADAL" clId="{0AA62BF4-780B-8B4D-A9B0-12080A458031}" dt="2018-09-10T18:59:50.754" v="4610" actId="20577"/>
          <ac:spMkLst>
            <pc:docMk/>
            <pc:sldMk cId="3677115369" sldId="426"/>
            <ac:spMk id="11" creationId="{06E4036D-9CB4-9847-B726-D76AA79A8FD5}"/>
          </ac:spMkLst>
        </pc:spChg>
        <pc:spChg chg="mod">
          <ac:chgData name="Kuosmanen, Pinja M." userId="7085e754-a2c4-42eb-ab54-dcbdcfd9d551" providerId="ADAL" clId="{0AA62BF4-780B-8B4D-A9B0-12080A458031}" dt="2018-09-10T19:21:06.753" v="4622" actId="20577"/>
          <ac:spMkLst>
            <pc:docMk/>
            <pc:sldMk cId="3677115369" sldId="426"/>
            <ac:spMk id="15" creationId="{36AB76F2-48BE-7445-8121-0D8416F9A20E}"/>
          </ac:spMkLst>
        </pc:spChg>
        <pc:picChg chg="add del mod">
          <ac:chgData name="Kuosmanen, Pinja M." userId="7085e754-a2c4-42eb-ab54-dcbdcfd9d551" providerId="ADAL" clId="{0AA62BF4-780B-8B4D-A9B0-12080A458031}" dt="2018-09-10T15:33:30.807" v="4412" actId="478"/>
          <ac:picMkLst>
            <pc:docMk/>
            <pc:sldMk cId="3677115369" sldId="426"/>
            <ac:picMk id="6" creationId="{F6A46ADD-43A8-4841-BFF2-19CC0A166402}"/>
          </ac:picMkLst>
        </pc:picChg>
        <pc:picChg chg="add del mod">
          <ac:chgData name="Kuosmanen, Pinja M." userId="7085e754-a2c4-42eb-ab54-dcbdcfd9d551" providerId="ADAL" clId="{0AA62BF4-780B-8B4D-A9B0-12080A458031}" dt="2018-09-10T15:54:00.366" v="4592" actId="478"/>
          <ac:picMkLst>
            <pc:docMk/>
            <pc:sldMk cId="3677115369" sldId="426"/>
            <ac:picMk id="8" creationId="{D61FE6CE-A411-7840-9C72-8CB0FD566BA9}"/>
          </ac:picMkLst>
        </pc:picChg>
        <pc:picChg chg="add del mod">
          <ac:chgData name="Kuosmanen, Pinja M." userId="7085e754-a2c4-42eb-ab54-dcbdcfd9d551" providerId="ADAL" clId="{0AA62BF4-780B-8B4D-A9B0-12080A458031}" dt="2018-09-10T15:53:40.804" v="4587" actId="478"/>
          <ac:picMkLst>
            <pc:docMk/>
            <pc:sldMk cId="3677115369" sldId="426"/>
            <ac:picMk id="10" creationId="{2D1129A3-5B01-7845-8E77-8BD7826C9CCB}"/>
          </ac:picMkLst>
        </pc:picChg>
        <pc:picChg chg="add mod">
          <ac:chgData name="Kuosmanen, Pinja M." userId="7085e754-a2c4-42eb-ab54-dcbdcfd9d551" providerId="ADAL" clId="{0AA62BF4-780B-8B4D-A9B0-12080A458031}" dt="2018-09-10T15:53:55.213" v="4591" actId="14100"/>
          <ac:picMkLst>
            <pc:docMk/>
            <pc:sldMk cId="3677115369" sldId="426"/>
            <ac:picMk id="13" creationId="{DDC0E876-607C-7042-B154-EA4476231F8C}"/>
          </ac:picMkLst>
        </pc:picChg>
        <pc:picChg chg="del">
          <ac:chgData name="Kuosmanen, Pinja M." userId="7085e754-a2c4-42eb-ab54-dcbdcfd9d551" providerId="ADAL" clId="{0AA62BF4-780B-8B4D-A9B0-12080A458031}" dt="2018-09-10T15:28:05.942" v="4390" actId="478"/>
          <ac:picMkLst>
            <pc:docMk/>
            <pc:sldMk cId="3677115369" sldId="426"/>
            <ac:picMk id="16" creationId="{5F17FC2D-2F66-B64E-AFEE-1E30F8C693E9}"/>
          </ac:picMkLst>
        </pc:picChg>
        <pc:picChg chg="add mod">
          <ac:chgData name="Kuosmanen, Pinja M." userId="7085e754-a2c4-42eb-ab54-dcbdcfd9d551" providerId="ADAL" clId="{0AA62BF4-780B-8B4D-A9B0-12080A458031}" dt="2018-09-10T15:54:24.899" v="4598" actId="14100"/>
          <ac:picMkLst>
            <pc:docMk/>
            <pc:sldMk cId="3677115369" sldId="426"/>
            <ac:picMk id="17" creationId="{34E5829B-7EEE-694B-B02A-67962970A4E7}"/>
          </ac:picMkLst>
        </pc:picChg>
        <pc:picChg chg="del mod">
          <ac:chgData name="Kuosmanen, Pinja M." userId="7085e754-a2c4-42eb-ab54-dcbdcfd9d551" providerId="ADAL" clId="{0AA62BF4-780B-8B4D-A9B0-12080A458031}" dt="2018-09-10T15:29:28.526" v="4403" actId="478"/>
          <ac:picMkLst>
            <pc:docMk/>
            <pc:sldMk cId="3677115369" sldId="426"/>
            <ac:picMk id="20" creationId="{8B3BB20B-F83A-944B-961E-A756136735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46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12:40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1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6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13:50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29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in </a:t>
            </a:r>
            <a:r>
              <a:rPr lang="fi-FI" dirty="0" err="1"/>
              <a:t>composer</a:t>
            </a:r>
            <a:r>
              <a:rPr lang="fi-FI" dirty="0"/>
              <a:t> and </a:t>
            </a:r>
            <a:r>
              <a:rPr lang="fi-FI" dirty="0" err="1"/>
              <a:t>qiskit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in </a:t>
            </a:r>
            <a:r>
              <a:rPr lang="fi-FI" dirty="0" err="1"/>
              <a:t>composer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It is </a:t>
            </a:r>
            <a:r>
              <a:rPr lang="fi-FI" dirty="0" err="1"/>
              <a:t>good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Qiskit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extensions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somebody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comfortable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matrices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and </a:t>
            </a:r>
            <a:r>
              <a:rPr lang="fi-FI" dirty="0" err="1"/>
              <a:t>circuits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/>
              <a:t>Show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Z-</a:t>
            </a:r>
            <a:r>
              <a:rPr lang="fi-FI" dirty="0" err="1"/>
              <a:t>gate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IH x XC x IH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87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57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The convectional technology of silicon chips is </a:t>
            </a:r>
            <a:r>
              <a:rPr lang="en-US" b="0" dirty="0">
                <a:highlight>
                  <a:srgbClr val="00FF7D"/>
                </a:highlight>
              </a:rPr>
              <a:t>already governed by quantum physics</a:t>
            </a:r>
            <a:r>
              <a:rPr lang="en-US" b="0" dirty="0"/>
              <a:t>, but the computation is classic.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00FF7D"/>
                </a:highlight>
              </a:rPr>
              <a:t>Quantum information systems (QIS) is different </a:t>
            </a:r>
            <a:r>
              <a:rPr lang="en-US" b="0" dirty="0"/>
              <a:t>from quantum computing.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Quantum computer </a:t>
            </a:r>
            <a:r>
              <a:rPr lang="en-US" b="0" dirty="0">
                <a:highlight>
                  <a:srgbClr val="00FF7D"/>
                </a:highlight>
              </a:rPr>
              <a:t>does not run classical algorithms on a quantum hardware</a:t>
            </a:r>
            <a:r>
              <a:rPr lang="en-US" b="0" dirty="0"/>
              <a:t>. The computation method is fundamentally different form classical computing, e.g. your laptop computer is more similar to human brain than to a quantum computer.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2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5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92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2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A python SDK 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err="1"/>
              <a:t>quantum</a:t>
            </a:r>
            <a:r>
              <a:rPr lang="fi-FI"/>
              <a:t> </a:t>
            </a:r>
            <a:r>
              <a:rPr lang="fi-FI" dirty="0" err="1"/>
              <a:t>circuits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locally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on IBM </a:t>
            </a:r>
            <a:r>
              <a:rPr lang="fi-FI" dirty="0" err="1"/>
              <a:t>backend</a:t>
            </a:r>
            <a:endParaRPr lang="fi-FI" dirty="0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8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7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7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9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sanNaseri/quantum-computing-handson" TargetMode="External"/><Relationship Id="rId2" Type="http://schemas.openxmlformats.org/officeDocument/2006/relationships/hyperlink" Target="http://localhost:8889/notebooks/search_classic.ipynb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mybinder.org/v2/gh/HassanNaseri/quantum-computing-handson/mast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quickstar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iskit.org/documentation/_autodoc/qiskit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quantumexperience.ng.bluemix.net/qx/account/advanced" TargetMode="External"/><Relationship Id="rId4" Type="http://schemas.openxmlformats.org/officeDocument/2006/relationships/hyperlink" Target="https://quantumexperience.ng.bluemix.net/qx/edito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7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qiskit.org/documentation/aqua/" TargetMode="Externa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2.10.2018</a:t>
            </a:r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</a:t>
            </a:r>
            <a:r>
              <a:rPr lang="en-US" dirty="0" err="1"/>
              <a:t>PiNJA</a:t>
            </a:r>
            <a:r>
              <a:rPr lang="en-US" dirty="0"/>
              <a:t> Kuosmanen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Tech-Arch DAY</a:t>
            </a: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FF7D"/>
                </a:solidFill>
              </a:rPr>
              <a:t>PROBLEM SETUP </a:t>
            </a:r>
            <a:br>
              <a:rPr lang="en-US" sz="4400" dirty="0"/>
            </a:br>
            <a:r>
              <a:rPr lang="en-US" sz="4400" dirty="0"/>
              <a:t>UNSTRUCTURED DATABASE SEARCH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We are searching for one item with a unique property in a large list of N items where there is no specific structure (e.g. order) in the dataset.</a:t>
                </a:r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A </a:t>
                </a:r>
                <a:r>
                  <a:rPr lang="fi-FI" dirty="0" err="1"/>
                  <a:t>list</a:t>
                </a:r>
                <a:r>
                  <a:rPr lang="fi-FI" dirty="0"/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/>
                  <a:t> </a:t>
                </a:r>
                <a:r>
                  <a:rPr lang="fi-FI" dirty="0" err="1"/>
                  <a:t>items</a:t>
                </a:r>
                <a:r>
                  <a:rPr lang="fi-FI" dirty="0"/>
                  <a:t>.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a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unique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property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wish</a:t>
                </a:r>
                <a:r>
                  <a:rPr lang="fi-FI" dirty="0"/>
                  <a:t> to </a:t>
                </a:r>
                <a:r>
                  <a:rPr lang="fi-FI" dirty="0" err="1"/>
                  <a:t>locate</a:t>
                </a:r>
                <a:r>
                  <a:rPr lang="fi-FI" dirty="0"/>
                  <a:t>; </a:t>
                </a:r>
                <a:r>
                  <a:rPr lang="fi-FI" dirty="0" err="1"/>
                  <a:t>aka</a:t>
                </a:r>
                <a:r>
                  <a:rPr lang="fi-FI" dirty="0"/>
                  <a:t> </a:t>
                </a:r>
                <a:r>
                  <a:rPr lang="fi-FI" dirty="0" err="1"/>
                  <a:t>winner</a:t>
                </a:r>
                <a:r>
                  <a:rPr lang="fi-FI" dirty="0"/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/>
                  <a:t>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a </a:t>
                </a:r>
                <a:r>
                  <a:rPr lang="fi-FI" dirty="0" err="1"/>
                  <a:t>check</a:t>
                </a:r>
                <a:r>
                  <a:rPr lang="fi-FI" dirty="0"/>
                  <a:t> </a:t>
                </a:r>
                <a:r>
                  <a:rPr lang="fi-FI" dirty="0" err="1"/>
                  <a:t>function</a:t>
                </a:r>
                <a:r>
                  <a:rPr lang="fi-FI" dirty="0"/>
                  <a:t> to </a:t>
                </a:r>
                <a:r>
                  <a:rPr lang="fi-FI" dirty="0" err="1"/>
                  <a:t>test</a:t>
                </a:r>
                <a:r>
                  <a:rPr lang="fi-FI" dirty="0"/>
                  <a:t> </a:t>
                </a:r>
                <a:r>
                  <a:rPr lang="fi-FI" dirty="0" err="1"/>
                  <a:t>if</a:t>
                </a:r>
                <a:r>
                  <a:rPr lang="fi-FI" dirty="0"/>
                  <a:t> a </a:t>
                </a:r>
                <a:r>
                  <a:rPr lang="fi-FI" dirty="0" err="1"/>
                  <a:t>given</a:t>
                </a:r>
                <a:r>
                  <a:rPr lang="fi-FI" dirty="0"/>
                  <a:t> </a:t>
                </a:r>
                <a:r>
                  <a:rPr lang="fi-FI" dirty="0" err="1"/>
                  <a:t>entry</a:t>
                </a:r>
                <a:r>
                  <a:rPr lang="fi-FI" dirty="0"/>
                  <a:t> is </a:t>
                </a:r>
                <a:r>
                  <a:rPr lang="fi-FI" dirty="0" err="1"/>
                  <a:t>winner</a:t>
                </a:r>
                <a:r>
                  <a:rPr lang="fi-FI" dirty="0"/>
                  <a:t> </a:t>
                </a:r>
                <a:r>
                  <a:rPr lang="fi-FI" dirty="0" err="1"/>
                  <a:t>or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, </a:t>
                </a:r>
                <a:r>
                  <a:rPr lang="fi-FI" dirty="0" err="1"/>
                  <a:t>aka</a:t>
                </a:r>
                <a:r>
                  <a:rPr lang="fi-FI" dirty="0"/>
                  <a:t> Oracle.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Example</a:t>
                </a:r>
                <a:r>
                  <a:rPr lang="fi-FI" dirty="0"/>
                  <a:t>: </a:t>
                </a:r>
                <a:r>
                  <a:rPr lang="fi-FI" dirty="0" err="1"/>
                  <a:t>checking</a:t>
                </a:r>
                <a:r>
                  <a:rPr lang="fi-FI" dirty="0"/>
                  <a:t> </a:t>
                </a:r>
                <a:r>
                  <a:rPr lang="fi-FI" dirty="0" err="1"/>
                  <a:t>boxes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by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to </a:t>
                </a:r>
                <a:r>
                  <a:rPr lang="fi-FI" dirty="0" err="1"/>
                  <a:t>find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box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contains</a:t>
                </a:r>
                <a:r>
                  <a:rPr lang="fi-FI" dirty="0"/>
                  <a:t> an </a:t>
                </a:r>
                <a:r>
                  <a:rPr lang="fi-FI" dirty="0" err="1"/>
                  <a:t>apple</a:t>
                </a:r>
                <a:r>
                  <a:rPr lang="fi-FI" dirty="0"/>
                  <a:t>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6" t="13188" r="9413" b="26328"/>
          <a:stretch/>
        </p:blipFill>
        <p:spPr>
          <a:xfrm>
            <a:off x="2893942" y="3246549"/>
            <a:ext cx="6099314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3333982"/>
            <a:ext cx="7888358" cy="2722263"/>
          </a:xfrm>
        </p:spPr>
        <p:txBody>
          <a:bodyPr>
            <a:normAutofit lnSpcReduction="1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Open the </a:t>
            </a:r>
            <a:r>
              <a:rPr lang="en-US" sz="2000" b="0" dirty="0" err="1"/>
              <a:t>Jupyter</a:t>
            </a:r>
            <a:r>
              <a:rPr lang="en-US" sz="2000" b="0" dirty="0"/>
              <a:t> Notebook file: </a:t>
            </a:r>
            <a:r>
              <a:rPr lang="fi-FI" sz="2000" dirty="0">
                <a:hlinkClick r:id="rId2"/>
              </a:rPr>
              <a:t>search_classic.ipynb</a:t>
            </a: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run</a:t>
            </a:r>
            <a:r>
              <a:rPr lang="fi-FI" sz="2000" dirty="0"/>
              <a:t> </a:t>
            </a:r>
            <a:r>
              <a:rPr lang="fi-FI" sz="2000" dirty="0" err="1"/>
              <a:t>Jupyter</a:t>
            </a:r>
            <a:r>
              <a:rPr lang="fi-FI" sz="2000" dirty="0"/>
              <a:t> </a:t>
            </a:r>
            <a:r>
              <a:rPr lang="fi-FI" sz="2000" dirty="0" err="1"/>
              <a:t>Notebook</a:t>
            </a:r>
            <a:r>
              <a:rPr lang="fi-FI" sz="2000" dirty="0"/>
              <a:t> </a:t>
            </a:r>
            <a:r>
              <a:rPr lang="fi-FI" sz="2000" dirty="0" err="1"/>
              <a:t>files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goal</a:t>
            </a:r>
            <a:r>
              <a:rPr lang="fi-FI" sz="2000" b="0" dirty="0"/>
              <a:t> is to </a:t>
            </a: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dirty="0" err="1"/>
              <a:t>shelf</a:t>
            </a:r>
            <a:r>
              <a:rPr lang="fi-FI" sz="2000" b="0" dirty="0"/>
              <a:t> </a:t>
            </a:r>
            <a:r>
              <a:rPr lang="fi-FI" sz="2000" b="0" dirty="0" err="1"/>
              <a:t>number</a:t>
            </a:r>
            <a:r>
              <a:rPr lang="fi-FI" sz="2000" b="0" dirty="0"/>
              <a:t> for a </a:t>
            </a:r>
            <a:r>
              <a:rPr lang="fi-FI" sz="2000" b="0" dirty="0" err="1"/>
              <a:t>given</a:t>
            </a:r>
            <a:r>
              <a:rPr lang="fi-FI" sz="2000" b="0" dirty="0"/>
              <a:t> </a:t>
            </a:r>
            <a:r>
              <a:rPr lang="fi-FI" sz="2000" b="0" dirty="0" err="1"/>
              <a:t>fruit</a:t>
            </a:r>
            <a:r>
              <a:rPr lang="fi-FI" sz="2000" b="0" dirty="0"/>
              <a:t> </a:t>
            </a:r>
            <a:r>
              <a:rPr lang="fi-FI" sz="2000" b="0" dirty="0" err="1"/>
              <a:t>name</a:t>
            </a: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We</a:t>
            </a:r>
            <a:r>
              <a:rPr lang="fi-FI" sz="2000" b="0" dirty="0"/>
              <a:t> </a:t>
            </a:r>
            <a:r>
              <a:rPr lang="fi-FI" sz="2000" b="0" dirty="0" err="1"/>
              <a:t>have</a:t>
            </a:r>
            <a:r>
              <a:rPr lang="fi-FI" sz="2000" b="0" dirty="0"/>
              <a:t> </a:t>
            </a:r>
            <a:r>
              <a:rPr lang="fi-FI" sz="2000" b="0" dirty="0" err="1"/>
              <a:t>access</a:t>
            </a:r>
            <a:r>
              <a:rPr lang="fi-FI" sz="2000" b="0" dirty="0"/>
              <a:t> to </a:t>
            </a:r>
            <a:r>
              <a:rPr lang="fi-FI" sz="2000" dirty="0" err="1"/>
              <a:t>black_box_check</a:t>
            </a:r>
            <a:r>
              <a:rPr lang="fi-FI" sz="2000" dirty="0"/>
              <a:t>(</a:t>
            </a:r>
            <a:r>
              <a:rPr lang="fi-FI" sz="2000" dirty="0" err="1"/>
              <a:t>key</a:t>
            </a:r>
            <a:r>
              <a:rPr lang="fi-FI" sz="2000" dirty="0"/>
              <a:t>, </a:t>
            </a:r>
            <a:r>
              <a:rPr lang="fi-FI" sz="2000" dirty="0" err="1"/>
              <a:t>value</a:t>
            </a:r>
            <a:r>
              <a:rPr lang="fi-FI" sz="2000" dirty="0"/>
              <a:t>) </a:t>
            </a:r>
            <a:r>
              <a:rPr lang="fi-FI" sz="2000" b="0" dirty="0" err="1"/>
              <a:t>function</a:t>
            </a:r>
            <a:r>
              <a:rPr lang="fi-FI" sz="2000" b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3210060"/>
            <a:ext cx="3211998" cy="3080627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 fontScale="92500" lnSpcReduction="1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01B7B0F-0BF3-B740-A4A1-1823C5316206}"/>
              </a:ext>
            </a:extLst>
          </p:cNvPr>
          <p:cNvSpPr txBox="1">
            <a:spLocks/>
          </p:cNvSpPr>
          <p:nvPr/>
        </p:nvSpPr>
        <p:spPr>
          <a:xfrm>
            <a:off x="380999" y="1371600"/>
            <a:ext cx="11430002" cy="1962383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in GitHub </a:t>
            </a:r>
            <a:r>
              <a:rPr lang="fi-FI" sz="2000" b="0" dirty="0" err="1"/>
              <a:t>or</a:t>
            </a:r>
            <a:r>
              <a:rPr lang="fi-FI" sz="2000" b="0" dirty="0"/>
              <a:t> in </a:t>
            </a:r>
            <a:r>
              <a:rPr lang="fi-FI" sz="2000" b="0" dirty="0" err="1"/>
              <a:t>myBinder</a:t>
            </a:r>
            <a:endParaRPr lang="fi-FI" sz="2000" b="0" dirty="0"/>
          </a:p>
          <a:p>
            <a:pPr marL="742944" lvl="1" indent="-457200">
              <a:lnSpc>
                <a:spcPts val="3000"/>
              </a:lnSpc>
            </a:pPr>
            <a:r>
              <a:rPr lang="fi-FI" sz="2000" b="1" dirty="0">
                <a:hlinkClick r:id="rId3"/>
              </a:rPr>
              <a:t>https://github.com/HassanNaseri/quantum-computing-handson</a:t>
            </a:r>
            <a:endParaRPr lang="fi-FI" sz="2000" b="1" dirty="0"/>
          </a:p>
          <a:p>
            <a:pPr marL="742944" lvl="1" indent="-457200">
              <a:lnSpc>
                <a:spcPts val="3000"/>
              </a:lnSpc>
            </a:pPr>
            <a:r>
              <a:rPr lang="fi-FI" sz="2000" b="1" dirty="0">
                <a:hlinkClick r:id="rId4"/>
              </a:rPr>
              <a:t>https://mybinder.org/v2/gh/HassanNaseri/quantum-computing-handson/master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0735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1:</a:t>
            </a:r>
            <a:r>
              <a:rPr lang="fi-FI" sz="2000" dirty="0"/>
              <a:t>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fi-FI" sz="2000" b="0" dirty="0" err="1"/>
              <a:t>giving</a:t>
            </a:r>
            <a:r>
              <a:rPr lang="fi-FI" sz="2000" b="0" dirty="0"/>
              <a:t> </a:t>
            </a:r>
            <a:r>
              <a:rPr lang="fi-FI" sz="2000" b="0" dirty="0" err="1"/>
              <a:t>value</a:t>
            </a:r>
            <a:r>
              <a:rPr lang="fi-FI" sz="2000" b="0" dirty="0"/>
              <a:t> to </a:t>
            </a:r>
          </a:p>
          <a:p>
            <a:pPr lvl="2" indent="0">
              <a:buNone/>
            </a:pPr>
            <a:r>
              <a:rPr lang="en-US" sz="1400" b="1" dirty="0" err="1"/>
              <a:t>Maximum_number_of_steps</a:t>
            </a:r>
            <a:r>
              <a:rPr lang="en-US" sz="1400" b="1" dirty="0"/>
              <a:t> =</a:t>
            </a:r>
          </a:p>
          <a:p>
            <a:pPr lvl="2" indent="0">
              <a:buNone/>
            </a:pPr>
            <a:endParaRPr lang="en-US" sz="2000" b="1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2: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en-US" sz="2000" b="0" dirty="0"/>
              <a:t>writing the second for loop</a:t>
            </a:r>
          </a:p>
          <a:p>
            <a:pPr lvl="2" indent="0">
              <a:buNone/>
            </a:pPr>
            <a:r>
              <a:rPr lang="en-US" sz="1400" b="0" dirty="0"/>
              <a:t>Same loop as before except for using </a:t>
            </a:r>
            <a:r>
              <a:rPr lang="en-US" sz="1400" b="1" dirty="0" err="1"/>
              <a:t>random_indices</a:t>
            </a:r>
            <a:r>
              <a:rPr lang="en-US" sz="1400" b="1" dirty="0"/>
              <a:t> </a:t>
            </a:r>
            <a:r>
              <a:rPr lang="en-US" sz="1400" b="0" dirty="0"/>
              <a:t>in the for statement.</a:t>
            </a:r>
          </a:p>
          <a:p>
            <a:pPr lvl="2" indent="0">
              <a:buNone/>
            </a:pPr>
            <a:endParaRPr lang="en-US" sz="2000" b="0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How many iterations are needed in average?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09398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9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What is QISKIT?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/>
              <a:t>QISKIT </a:t>
            </a:r>
            <a:r>
              <a:rPr lang="en-US" sz="1800" b="0" dirty="0"/>
              <a:t>(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Information</a:t>
            </a:r>
            <a:r>
              <a:rPr lang="fi-FI" sz="1800" b="0" dirty="0"/>
              <a:t> Science </a:t>
            </a:r>
            <a:r>
              <a:rPr lang="fi-FI" sz="1800" b="0" dirty="0" err="1"/>
              <a:t>Kit</a:t>
            </a:r>
            <a:r>
              <a:rPr lang="fi-FI" sz="1800" b="0" dirty="0"/>
              <a:t>)</a:t>
            </a:r>
            <a:r>
              <a:rPr lang="en-US" sz="1800" b="0" dirty="0"/>
              <a:t> is </a:t>
            </a:r>
            <a:r>
              <a:rPr lang="fi-FI" sz="1800" b="0" dirty="0"/>
              <a:t>an open-</a:t>
            </a:r>
            <a:r>
              <a:rPr lang="fi-FI" sz="1800" b="0" dirty="0" err="1"/>
              <a:t>source</a:t>
            </a:r>
            <a:r>
              <a:rPr lang="fi-FI" sz="1800" b="0" dirty="0"/>
              <a:t>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framework</a:t>
            </a:r>
            <a:r>
              <a:rPr lang="fi-FI" sz="1800" b="0" dirty="0"/>
              <a:t>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>
                <a:highlight>
                  <a:srgbClr val="00FF7D"/>
                </a:highlight>
              </a:rPr>
              <a:t>A Python SDK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/>
              <a:t>Backends</a:t>
            </a:r>
            <a:r>
              <a:rPr lang="fi-FI" sz="1800" b="0" dirty="0"/>
              <a:t>: IBM Q </a:t>
            </a:r>
            <a:r>
              <a:rPr lang="fi-FI" sz="1800" b="0" dirty="0" err="1"/>
              <a:t>computers</a:t>
            </a:r>
            <a:r>
              <a:rPr lang="fi-FI" sz="1800" b="0" dirty="0"/>
              <a:t>, </a:t>
            </a:r>
            <a:r>
              <a:rPr lang="fi-FI" sz="1800" b="0" dirty="0" err="1"/>
              <a:t>local</a:t>
            </a:r>
            <a:r>
              <a:rPr lang="fi-FI" sz="1800" b="0" dirty="0"/>
              <a:t> and </a:t>
            </a:r>
            <a:r>
              <a:rPr lang="fi-FI" sz="1800" b="0" dirty="0" err="1"/>
              <a:t>remote</a:t>
            </a:r>
            <a:r>
              <a:rPr lang="fi-FI" sz="1800" b="0" dirty="0"/>
              <a:t> </a:t>
            </a:r>
            <a:r>
              <a:rPr lang="fi-FI" sz="1800" b="0" dirty="0" err="1"/>
              <a:t>simulators</a:t>
            </a:r>
            <a:endParaRPr lang="en-US" sz="18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starting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point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writing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code</a:t>
            </a:r>
            <a:r>
              <a:rPr lang="fi-FI" sz="1800" b="0" dirty="0">
                <a:latin typeface="+mn-lt"/>
              </a:rPr>
              <a:t> is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dirty="0" err="1">
                <a:latin typeface="+mn-lt"/>
              </a:rPr>
              <a:t>QuantumCircuit</a:t>
            </a:r>
            <a:r>
              <a:rPr lang="fi-FI" sz="1800" b="0" dirty="0">
                <a:latin typeface="+mn-lt"/>
              </a:rPr>
              <a:t>.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are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collections</a:t>
            </a:r>
            <a:r>
              <a:rPr lang="fi-FI" sz="1800" b="0" dirty="0">
                <a:latin typeface="+mn-lt"/>
              </a:rPr>
              <a:t> of </a:t>
            </a:r>
            <a:r>
              <a:rPr lang="fi-FI" sz="1800" dirty="0" err="1">
                <a:latin typeface="+mn-lt"/>
              </a:rPr>
              <a:t>ClassicalRegister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, </a:t>
            </a:r>
            <a:r>
              <a:rPr lang="fi-FI" sz="1800" dirty="0" err="1">
                <a:latin typeface="+mn-lt"/>
              </a:rPr>
              <a:t>QuantumRegister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 and gates. Through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top-level functions,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can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sent</a:t>
            </a:r>
            <a:r>
              <a:rPr lang="fi-FI" sz="1800" b="0" dirty="0">
                <a:latin typeface="+mn-lt"/>
              </a:rPr>
              <a:t> to </a:t>
            </a:r>
            <a:r>
              <a:rPr lang="fi-FI" sz="1800" b="0" dirty="0" err="1">
                <a:latin typeface="+mn-lt"/>
              </a:rPr>
              <a:t>remote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quantum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devices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local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simulator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backends</a:t>
            </a:r>
            <a:r>
              <a:rPr lang="fi-FI" sz="1800" b="0" dirty="0">
                <a:latin typeface="+mn-lt"/>
              </a:rPr>
              <a:t> and </a:t>
            </a:r>
            <a:r>
              <a:rPr lang="fi-FI" sz="1800" b="0" dirty="0" err="1">
                <a:latin typeface="+mn-lt"/>
              </a:rPr>
              <a:t>collect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results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further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analysis</a:t>
            </a:r>
            <a:r>
              <a:rPr lang="fi-FI" sz="1800" b="0" dirty="0">
                <a:latin typeface="+mn-lt"/>
              </a:rPr>
              <a:t>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fi-FI" sz="1800" b="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highlight>
                  <a:srgbClr val="00FF7D"/>
                </a:highlight>
                <a:latin typeface="+mn-lt"/>
              </a:rPr>
              <a:t>Documentation</a:t>
            </a:r>
            <a:r>
              <a:rPr lang="fi-FI" sz="1800" dirty="0">
                <a:highlight>
                  <a:srgbClr val="00FF7D"/>
                </a:highlight>
                <a:latin typeface="+mn-lt"/>
              </a:rPr>
              <a:t>: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hlinkClick r:id="rId3"/>
              </a:rPr>
              <a:t>https://qiskit.org/documentation/quickstart.html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SDK ref.: </a:t>
            </a:r>
            <a:r>
              <a:rPr lang="en-US" sz="1800" dirty="0">
                <a:latin typeface="+mn-lt"/>
                <a:hlinkClick r:id="rId4"/>
              </a:rPr>
              <a:t>https://qiskit.org/documentation/_autodoc/qiskit.html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0" y="320655"/>
            <a:ext cx="12211065" cy="68600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37" y="874642"/>
            <a:ext cx="6339671" cy="1073427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/>
              <a:t>Create an IBM Q account </a:t>
            </a:r>
            <a:br>
              <a:rPr lang="en-US" sz="2800" dirty="0"/>
            </a:br>
            <a:r>
              <a:rPr lang="en-US" sz="2800" dirty="0"/>
              <a:t>and Get your token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3007" y="2234041"/>
            <a:ext cx="4062642" cy="3935894"/>
          </a:xfrm>
          <a:solidFill>
            <a:srgbClr val="00FF7D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Navigate to: </a:t>
            </a:r>
            <a:r>
              <a:rPr lang="en-US" sz="1600" dirty="0">
                <a:hlinkClick r:id="rId4"/>
              </a:rPr>
              <a:t>https://quantumexperience.ng.bluemix.net/qx/editor</a:t>
            </a: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Choose your favorite identity provider and 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5"/>
              </a:rPr>
              <a:t>https://quantumexperience.ng.bluemix.net/qx/account/advanced 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(Account </a:t>
            </a:r>
            <a:r>
              <a:rPr lang="en-US" sz="1700" dirty="0">
                <a:latin typeface="+mn-lt"/>
                <a:sym typeface="Wingdings" pitchFamily="2" charset="2"/>
              </a:rPr>
              <a:t> 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Copy your API token, you will need it for executing experiments 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6030" y="6289725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91623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 err="1"/>
              <a:t>hello_qiskit.ipynb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SETUP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FF7D"/>
                </a:solidFill>
              </a:rPr>
              <a:t>JUPYTER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049078" y="5825781"/>
            <a:ext cx="6958689" cy="6924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6493565" y="3610535"/>
            <a:ext cx="5514202" cy="15542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111120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 fontScale="92500" lnSpcReduction="20000"/>
          </a:bodyPr>
          <a:lstStyle/>
          <a:p>
            <a:endParaRPr lang="fi-FI" dirty="0"/>
          </a:p>
          <a:p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</a:t>
            </a:r>
            <a:r>
              <a:rPr lang="fi-FI" dirty="0" err="1"/>
              <a:t>backends</a:t>
            </a:r>
            <a:endParaRPr lang="fi-FI" b="0" dirty="0"/>
          </a:p>
          <a:p>
            <a:endParaRPr lang="fi-FI" b="0" dirty="0"/>
          </a:p>
          <a:p>
            <a:r>
              <a:rPr lang="fi-FI" dirty="0" err="1"/>
              <a:t>Hello</a:t>
            </a:r>
            <a:r>
              <a:rPr lang="fi-FI" dirty="0"/>
              <a:t> World!</a:t>
            </a:r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registers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Hadamard</a:t>
            </a:r>
            <a:r>
              <a:rPr lang="fi-FI" b="0" dirty="0"/>
              <a:t> </a:t>
            </a:r>
            <a:r>
              <a:rPr lang="fi-FI" b="0" dirty="0" err="1"/>
              <a:t>gate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measurement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Plot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Execute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Get</a:t>
            </a:r>
            <a:r>
              <a:rPr lang="fi-FI" b="0" dirty="0"/>
              <a:t> </a:t>
            </a:r>
            <a:r>
              <a:rPr lang="fi-FI" b="0" dirty="0" err="1"/>
              <a:t>results</a:t>
            </a:r>
            <a:r>
              <a:rPr lang="fi-FI" b="0" dirty="0"/>
              <a:t> and </a:t>
            </a:r>
            <a:r>
              <a:rPr lang="fi-FI" b="0" dirty="0" err="1"/>
              <a:t>print</a:t>
            </a:r>
            <a:endParaRPr lang="fi-FI" b="0" dirty="0"/>
          </a:p>
          <a:p>
            <a:endParaRPr lang="fi-FI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HELLO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428523" y="5107322"/>
            <a:ext cx="6579244" cy="13388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job_sim</a:t>
            </a:r>
            <a:r>
              <a:rPr lang="fi-FI" sz="1400" dirty="0"/>
              <a:t> = </a:t>
            </a:r>
            <a:r>
              <a:rPr lang="fi-FI" sz="1400" dirty="0" err="1"/>
              <a:t>execute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, "</a:t>
            </a:r>
            <a:r>
              <a:rPr lang="fi-FI" sz="1400" dirty="0" err="1"/>
              <a:t>local_qasm_simulator</a:t>
            </a:r>
            <a:r>
              <a:rPr lang="fi-FI" sz="1400" dirty="0"/>
              <a:t>")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sim_result</a:t>
            </a:r>
            <a:r>
              <a:rPr lang="fi-FI" sz="1400" dirty="0"/>
              <a:t> = </a:t>
            </a:r>
            <a:r>
              <a:rPr lang="fi-FI" sz="1400" dirty="0" err="1"/>
              <a:t>job_sim.result</a:t>
            </a:r>
            <a:r>
              <a:rPr lang="fi-FI" sz="1400" dirty="0"/>
              <a:t>()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simulation</a:t>
            </a:r>
            <a:r>
              <a:rPr lang="fi-FI" sz="1400" dirty="0"/>
              <a:t>: ", </a:t>
            </a:r>
            <a:r>
              <a:rPr lang="fi-FI" sz="1400" dirty="0" err="1"/>
              <a:t>sim_result</a:t>
            </a:r>
            <a:r>
              <a:rPr lang="fi-FI" sz="1400" dirty="0"/>
              <a:t>)</a:t>
            </a:r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</a:t>
            </a:r>
            <a:r>
              <a:rPr lang="fi-FI" sz="1400" dirty="0" err="1"/>
              <a:t>sim_result.get_counts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5428523" y="1807663"/>
            <a:ext cx="6579243" cy="30623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qubit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initial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 is |0&gt;</a:t>
            </a:r>
          </a:p>
          <a:p>
            <a:pPr marL="55561"/>
            <a:r>
              <a:rPr lang="fi-FI" sz="1400" dirty="0"/>
              <a:t>q = </a:t>
            </a:r>
            <a:r>
              <a:rPr lang="fi-FI" sz="1400" dirty="0" err="1"/>
              <a:t>QuantumRegister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Classical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bit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/>
              <a:t>c = </a:t>
            </a:r>
            <a:r>
              <a:rPr lang="fi-FI" sz="1400" dirty="0" err="1"/>
              <a:t>ClassicalRegister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Circuit</a:t>
            </a:r>
            <a:endParaRPr lang="fi-FI" sz="1400" dirty="0"/>
          </a:p>
          <a:p>
            <a:pPr marL="55561"/>
            <a:r>
              <a:rPr lang="fi-FI" sz="1400" dirty="0" err="1"/>
              <a:t>qc</a:t>
            </a:r>
            <a:r>
              <a:rPr lang="fi-FI" sz="1400" dirty="0"/>
              <a:t> = </a:t>
            </a:r>
            <a:r>
              <a:rPr lang="fi-FI" sz="1400" dirty="0" err="1"/>
              <a:t>QuantumCircuit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</a:t>
            </a:r>
            <a:r>
              <a:rPr lang="fi-FI" sz="1400" dirty="0" err="1"/>
              <a:t>Hadamard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qubit</a:t>
            </a:r>
            <a:r>
              <a:rPr lang="fi-FI" sz="1400" dirty="0"/>
              <a:t>, </a:t>
            </a:r>
            <a:r>
              <a:rPr lang="fi-FI" sz="1400" dirty="0" err="1"/>
              <a:t>putting</a:t>
            </a:r>
            <a:r>
              <a:rPr lang="fi-FI" sz="1400" dirty="0"/>
              <a:t> it in superposition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qc.h</a:t>
            </a:r>
            <a:r>
              <a:rPr lang="fi-FI" sz="1400" dirty="0"/>
              <a:t>(q)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a </a:t>
            </a:r>
            <a:r>
              <a:rPr lang="fi-FI" sz="1400" dirty="0" err="1"/>
              <a:t>Measurement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see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qc.measure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plot_circuit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892A7-50D1-0B49-93F3-378158713F4C}"/>
              </a:ext>
            </a:extLst>
          </p:cNvPr>
          <p:cNvSpPr txBox="1"/>
          <p:nvPr/>
        </p:nvSpPr>
        <p:spPr>
          <a:xfrm>
            <a:off x="5428523" y="1296607"/>
            <a:ext cx="657924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Available</a:t>
            </a:r>
            <a:r>
              <a:rPr lang="fi-FI" sz="1400" dirty="0"/>
              <a:t> </a:t>
            </a:r>
            <a:r>
              <a:rPr lang="fi-FI" sz="1400" dirty="0" err="1"/>
              <a:t>backends</a:t>
            </a:r>
            <a:r>
              <a:rPr lang="fi-FI" sz="1400" dirty="0"/>
              <a:t>: ", </a:t>
            </a:r>
            <a:r>
              <a:rPr lang="fi-FI" sz="1400" dirty="0" err="1"/>
              <a:t>available_backends</a:t>
            </a:r>
            <a:r>
              <a:rPr lang="fi-FI" sz="14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5704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57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  (</a:t>
                </a:r>
                <a:r>
                  <a:rPr lang="en-US" sz="2900" dirty="0">
                    <a:latin typeface="+mj-lt"/>
                  </a:rPr>
                  <a:t>Classical complexity is  in the order of 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900" dirty="0">
                    <a:latin typeface="+mj-lt"/>
                  </a:rPr>
                  <a:t>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 very generic problem in computer science, optimization, …</a:t>
                </a:r>
                <a:endParaRPr lang="en-US" sz="2900" dirty="0">
                  <a:latin typeface="+mj-lt"/>
                </a:endParaRP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2900" dirty="0"/>
                  <a:t> evaluations</a:t>
                </a:r>
                <a:r>
                  <a:rPr lang="en-US" sz="2900" dirty="0">
                    <a:latin typeface="+mj-lt"/>
                  </a:rPr>
                  <a:t> (e.g. 1000 instead of 1M operations)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IBQ Q - User Guide</a:t>
                </a:r>
              </a:p>
              <a:p>
                <a:pPr lvl="1" indent="0">
                  <a:lnSpc>
                    <a:spcPct val="170000"/>
                  </a:lnSpc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>
                <a:solidFill>
                  <a:srgbClr val="00FF7D"/>
                </a:solidFill>
              </a:rPr>
              <a:t>Grover’s</a:t>
            </a:r>
            <a:r>
              <a:rPr lang="en-US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9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</p:spPr>
            <p:txBody>
              <a:bodyPr>
                <a:normAutofit/>
              </a:bodyPr>
              <a:lstStyle/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Initialization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 err="1"/>
                  <a:t>Uf</a:t>
                </a:r>
                <a:r>
                  <a:rPr lang="en-US" sz="2900" dirty="0"/>
                  <a:t>: Black box search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Us: Reflection about average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fi-FI" sz="3200" dirty="0"/>
                  <a:t>Goto</a:t>
                </a:r>
                <a:r>
                  <a:rPr lang="fi-FI" sz="3200" b="0" dirty="0"/>
                  <a:t> </a:t>
                </a:r>
                <a:r>
                  <a:rPr lang="fi-FI" sz="3200" dirty="0" err="1"/>
                  <a:t>step</a:t>
                </a:r>
                <a:r>
                  <a:rPr lang="fi-FI" sz="3200" dirty="0"/>
                  <a:t> 2</a:t>
                </a:r>
                <a:r>
                  <a:rPr lang="fi-FI" sz="3200" b="0" dirty="0"/>
                  <a:t> and </a:t>
                </a:r>
                <a:r>
                  <a:rPr lang="fi-FI" sz="3200" b="0" dirty="0" err="1"/>
                  <a:t>repeat</a:t>
                </a:r>
                <a:r>
                  <a:rPr lang="fi-FI" sz="3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3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3200" b="0" dirty="0"/>
                  <a:t> </a:t>
                </a:r>
                <a:r>
                  <a:rPr lang="fi-FI" sz="3200" b="0" dirty="0" err="1"/>
                  <a:t>times</a:t>
                </a:r>
                <a:r>
                  <a:rPr lang="fi-FI" sz="3200" b="0" dirty="0"/>
                  <a:t>.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  <a:blipFill>
                <a:blip r:embed="rId3"/>
                <a:stretch>
                  <a:fillRect l="-287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dirty="0"/>
              <a:t>Overall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666B4-ADF0-3E47-9468-C05F7A83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59" y="4711803"/>
            <a:ext cx="9493941" cy="2146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744DE-1ABA-C840-84D9-DD3C37A8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92" y="1455407"/>
            <a:ext cx="4184543" cy="74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0386-9543-6745-88C2-E70DE8064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091" y="2236889"/>
            <a:ext cx="4184543" cy="1393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075A98-20E0-0F4F-9958-420345CF03E7}"/>
              </a:ext>
            </a:extLst>
          </p:cNvPr>
          <p:cNvSpPr/>
          <p:nvPr/>
        </p:nvSpPr>
        <p:spPr>
          <a:xfrm>
            <a:off x="6520070" y="5083733"/>
            <a:ext cx="4081669" cy="87974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783C9-1EB4-C34F-B65C-6A52D448798F}"/>
              </a:ext>
            </a:extLst>
          </p:cNvPr>
          <p:cNvSpPr/>
          <p:nvPr/>
        </p:nvSpPr>
        <p:spPr>
          <a:xfrm>
            <a:off x="9486483" y="4189211"/>
            <a:ext cx="702365" cy="755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F990F9-C29E-794C-ACF7-357D93E64CF6}"/>
              </a:ext>
            </a:extLst>
          </p:cNvPr>
          <p:cNvCxnSpPr>
            <a:cxnSpLocks/>
          </p:cNvCxnSpPr>
          <p:nvPr/>
        </p:nvCxnSpPr>
        <p:spPr>
          <a:xfrm flipH="1">
            <a:off x="9157253" y="4711803"/>
            <a:ext cx="447344" cy="37193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73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>
            <a:normAutofit fontScale="92500"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grover_1.ipynb</a:t>
            </a:r>
          </a:p>
          <a:p>
            <a:r>
              <a:rPr lang="fi-FI" dirty="0"/>
              <a:t>Complete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calling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black_box_check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</a:t>
            </a:r>
            <a:r>
              <a:rPr lang="fi-FI" dirty="0" err="1"/>
              <a:t>key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 err="1"/>
              <a:t>key</a:t>
            </a:r>
            <a:r>
              <a:rPr lang="fi-FI" dirty="0"/>
              <a:t>: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containing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unique</a:t>
            </a:r>
            <a:r>
              <a:rPr lang="fi-FI" dirty="0"/>
              <a:t> </a:t>
            </a:r>
            <a:r>
              <a:rPr lang="fi-FI" dirty="0" err="1"/>
              <a:t>property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(</a:t>
            </a:r>
            <a:r>
              <a:rPr lang="fi-FI" dirty="0" err="1"/>
              <a:t>fruit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)</a:t>
            </a:r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1"/>
            <a:r>
              <a:rPr lang="fi-FI" dirty="0" err="1"/>
              <a:t>reflection_about_average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First Exercise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D1775A8-71B8-E441-9AA6-192A9FD077B6}"/>
              </a:ext>
            </a:extLst>
          </p:cNvPr>
          <p:cNvGrpSpPr/>
          <p:nvPr/>
        </p:nvGrpSpPr>
        <p:grpSpPr>
          <a:xfrm>
            <a:off x="5941943" y="876299"/>
            <a:ext cx="5688494" cy="1768783"/>
            <a:chOff x="5116810" y="5062329"/>
            <a:chExt cx="5688494" cy="17687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C3ACE0-29D3-9946-A8FD-893BBF5AB069}"/>
                </a:ext>
              </a:extLst>
            </p:cNvPr>
            <p:cNvSpPr/>
            <p:nvPr/>
          </p:nvSpPr>
          <p:spPr>
            <a:xfrm>
              <a:off x="5667789" y="5618663"/>
              <a:ext cx="719760" cy="702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6BAA2D-7B48-C043-B87B-DDE163653C6C}"/>
                </a:ext>
              </a:extLst>
            </p:cNvPr>
            <p:cNvSpPr/>
            <p:nvPr/>
          </p:nvSpPr>
          <p:spPr>
            <a:xfrm>
              <a:off x="6963002" y="5618663"/>
              <a:ext cx="719760" cy="702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 err="1">
                  <a:solidFill>
                    <a:schemeClr val="tx1"/>
                  </a:solidFill>
                </a:rPr>
                <a:t>f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F543C5-168D-A74C-85B1-82BB0ED04626}"/>
                </a:ext>
              </a:extLst>
            </p:cNvPr>
            <p:cNvSpPr/>
            <p:nvPr/>
          </p:nvSpPr>
          <p:spPr>
            <a:xfrm>
              <a:off x="8258215" y="5618921"/>
              <a:ext cx="719496" cy="702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>
                  <a:solidFill>
                    <a:schemeClr val="tx1"/>
                  </a:solidFill>
                </a:rPr>
                <a:t>s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D5A849-967D-7B46-B4CE-5BF8FAF58DFE}"/>
                </a:ext>
              </a:extLst>
            </p:cNvPr>
            <p:cNvGrpSpPr/>
            <p:nvPr/>
          </p:nvGrpSpPr>
          <p:grpSpPr>
            <a:xfrm>
              <a:off x="9553164" y="5618921"/>
              <a:ext cx="676687" cy="702365"/>
              <a:chOff x="9699766" y="5102087"/>
              <a:chExt cx="676687" cy="7023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3ED18-1A33-4941-B56D-58B3E7158086}"/>
                  </a:ext>
                </a:extLst>
              </p:cNvPr>
              <p:cNvSpPr/>
              <p:nvPr/>
            </p:nvSpPr>
            <p:spPr>
              <a:xfrm>
                <a:off x="9699766" y="5102087"/>
                <a:ext cx="676687" cy="669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00D7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2DD26367-1C45-6245-A5DC-2FB8674C63B7}"/>
                  </a:ext>
                </a:extLst>
              </p:cNvPr>
              <p:cNvSpPr/>
              <p:nvPr/>
            </p:nvSpPr>
            <p:spPr>
              <a:xfrm>
                <a:off x="9766026" y="5201477"/>
                <a:ext cx="570670" cy="602975"/>
              </a:xfrm>
              <a:prstGeom prst="arc">
                <a:avLst>
                  <a:gd name="adj1" fmla="val 9922266"/>
                  <a:gd name="adj2" fmla="val 590499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E44C934-A710-5740-A2EA-9939B250C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51361" y="5216522"/>
                <a:ext cx="0" cy="3511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857C210-9C36-9F4B-AA4E-9E758BBD456D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6387549" y="5969975"/>
              <a:ext cx="57545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E8B202-2972-BA46-A02A-00F7E026AD24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7682762" y="5969975"/>
              <a:ext cx="575453" cy="12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03BEFF-2487-7143-89CC-ED0B2513244C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8977711" y="5953538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C35E07-67B4-3446-A00B-1025E7C84B2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5116810" y="5961821"/>
              <a:ext cx="550979" cy="815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D925E9-F128-AB4A-8E02-655B804A6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9851" y="5945255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32BFA939-A160-9E4D-BC52-99155CB49F71}"/>
                </a:ext>
              </a:extLst>
            </p:cNvPr>
            <p:cNvSpPr/>
            <p:nvPr/>
          </p:nvSpPr>
          <p:spPr>
            <a:xfrm>
              <a:off x="6646979" y="5062329"/>
              <a:ext cx="2591857" cy="1768783"/>
            </a:xfrm>
            <a:prstGeom prst="arc">
              <a:avLst>
                <a:gd name="adj1" fmla="val 10758694"/>
                <a:gd name="adj2" fmla="val 41689"/>
              </a:avLst>
            </a:prstGeom>
            <a:ln w="222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15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40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B40D8A-F3ED-4D4A-BAE1-7496A4C0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-67" r="50419"/>
          <a:stretch/>
        </p:blipFill>
        <p:spPr>
          <a:xfrm>
            <a:off x="7535119" y="0"/>
            <a:ext cx="4656881" cy="4994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7D694-427F-9F42-8CA9-C8D025FFA9A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713054"/>
            <a:ext cx="6320741" cy="4805224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3600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600" dirty="0"/>
          </a:p>
          <a:p>
            <a:r>
              <a:rPr lang="en-US" sz="3600" dirty="0"/>
              <a:t>The physics can be difficult and subject to different interpretations.</a:t>
            </a:r>
          </a:p>
          <a:p>
            <a:endParaRPr lang="en-US" sz="3600" dirty="0"/>
          </a:p>
          <a:p>
            <a:r>
              <a:rPr lang="en-US" sz="3600" dirty="0"/>
              <a:t>Mathematics are simple and do not require interpretation.</a:t>
            </a:r>
          </a:p>
          <a:p>
            <a:endParaRPr lang="en-US" sz="3600" dirty="0"/>
          </a:p>
          <a:p>
            <a:r>
              <a:rPr lang="en-US" sz="3600" dirty="0"/>
              <a:t>Two important laws:</a:t>
            </a:r>
          </a:p>
          <a:p>
            <a:pPr marL="857244" lvl="1" indent="-571500"/>
            <a:r>
              <a:rPr lang="en-US" sz="3000" dirty="0"/>
              <a:t>Quantum operations are reversible.</a:t>
            </a:r>
          </a:p>
          <a:p>
            <a:pPr marL="857244" lvl="1" indent="-571500"/>
            <a:r>
              <a:rPr lang="en-US" sz="3000" dirty="0"/>
              <a:t>Measurement is irreversible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61495-5E6D-534E-91EF-2C065317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471213" cy="7454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Something about Quantum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2877-8985-024C-8029-C0804AB82E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CEBEB-B899-9843-B3E1-E74F1CCAD3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6C762-1139-2249-9F6F-912BFA5B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476" y="5366736"/>
            <a:ext cx="3608166" cy="1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13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DFED5-8A59-4442-B5D5-8C45F0281E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128812" cy="4690205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Electronic: using electrons to process information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Digital: information units are bits (0/1)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Universal gates: NAND, NOR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A4541-0B52-9844-8536-3C1A3336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31044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Review of CLASSICAL </a:t>
            </a:r>
            <a:r>
              <a:rPr lang="en-US" dirty="0"/>
              <a:t>COMPUTING</a:t>
            </a:r>
            <a:r>
              <a:rPr lang="en-US"/>
              <a:t>: MODERN DIGITAL COMPUTERS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0025-3667-7547-BDC3-89C2E06DA7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C5606-594B-A346-9F96-8EFE432F6085}"/>
              </a:ext>
            </a:extLst>
          </p:cNvPr>
          <p:cNvSpPr/>
          <p:nvPr/>
        </p:nvSpPr>
        <p:spPr>
          <a:xfrm>
            <a:off x="7935686" y="4091354"/>
            <a:ext cx="4256314" cy="24276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0DBA4-897C-D446-B6AC-2485604DC3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51A2A8-837A-974E-8409-0183A39B44D6}"/>
              </a:ext>
            </a:extLst>
          </p:cNvPr>
          <p:cNvSpPr txBox="1">
            <a:spLocks/>
          </p:cNvSpPr>
          <p:nvPr/>
        </p:nvSpPr>
        <p:spPr>
          <a:xfrm>
            <a:off x="8457781" y="6085009"/>
            <a:ext cx="3212124" cy="4340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Full adder made of NAND gates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AE454-569F-C44C-99AC-B8FBDFCB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08" y="4289180"/>
            <a:ext cx="3973263" cy="179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F0D1F-79A2-0C44-B4DC-C46D686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843" y="1657016"/>
            <a:ext cx="1977136" cy="1977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09D117-4E1D-F34C-A732-F0501B5B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5" y="5094518"/>
            <a:ext cx="1270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B8EAB9-8457-F74E-828E-BCD3C8487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817" y="5094517"/>
            <a:ext cx="12700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573455-2628-8B4A-9B14-30E1599DB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220" y="5806761"/>
            <a:ext cx="12700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39C14E-A924-2A4E-99EC-21E0191B8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459" y="5094517"/>
            <a:ext cx="12700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76E528-686F-EC47-8312-AAF73FF3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42" y="5806761"/>
            <a:ext cx="1270000" cy="635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3DD80-0990-ED4C-A210-477CD63FF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100" y="5094517"/>
            <a:ext cx="1270000" cy="635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43DF25-D50B-4C43-B1EC-514999EBD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567" y="5806761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47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C2A34-EB4D-E041-95C5-461CC30A58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570303" cy="3594929"/>
          </a:xfrm>
        </p:spPr>
        <p:txBody>
          <a:bodyPr>
            <a:normAutofit/>
          </a:bodyPr>
          <a:lstStyle/>
          <a:p>
            <a:r>
              <a:rPr lang="fi-FI" dirty="0"/>
              <a:t>The </a:t>
            </a: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of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highlight>
                  <a:srgbClr val="00FF7D"/>
                </a:highlight>
              </a:rPr>
              <a:t>Linear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combination</a:t>
            </a:r>
            <a:r>
              <a:rPr lang="fi-FI" dirty="0">
                <a:highlight>
                  <a:srgbClr val="00FF7D"/>
                </a:highlight>
              </a:rPr>
              <a:t> of </a:t>
            </a:r>
            <a:r>
              <a:rPr lang="fi-FI" dirty="0" err="1">
                <a:highlight>
                  <a:srgbClr val="00FF7D"/>
                </a:highlight>
              </a:rPr>
              <a:t>two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or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more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states</a:t>
            </a:r>
            <a:r>
              <a:rPr lang="fi-FI" dirty="0">
                <a:highlight>
                  <a:srgbClr val="00FF7D"/>
                </a:highlight>
              </a:rPr>
              <a:t>.</a:t>
            </a:r>
          </a:p>
          <a:p>
            <a:endParaRPr lang="en-US" dirty="0"/>
          </a:p>
          <a:p>
            <a:r>
              <a:rPr lang="en-US" dirty="0"/>
              <a:t>The vector representation of a single qubit: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550480-FFBB-7548-97FD-C19368F3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QUBIT?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EA09C-1E7B-7D46-861B-CEDCB43A8ED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9BDE-FB35-4B45-ADAE-6DC7B6F537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D2D0A-D500-8844-BAE6-D114D8D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27" y="2635036"/>
            <a:ext cx="2552195" cy="3717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BC1A0C-8237-BF42-B431-EEF60D309687}"/>
              </a:ext>
            </a:extLst>
          </p:cNvPr>
          <p:cNvGrpSpPr/>
          <p:nvPr/>
        </p:nvGrpSpPr>
        <p:grpSpPr>
          <a:xfrm>
            <a:off x="9621769" y="876299"/>
            <a:ext cx="1377387" cy="1377387"/>
            <a:chOff x="9799899" y="4161098"/>
            <a:chExt cx="1377387" cy="13773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4FB332-CAD0-DE46-80AA-219C2EF79ADF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41000">
                  <a:schemeClr val="accent5">
                    <a:shade val="67500"/>
                    <a:satMod val="115000"/>
                    <a:alpha val="57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15D8CD-64BD-584A-A5A7-45C0293D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4977113"/>
              <a:ext cx="8594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6F683-D61A-6742-BB72-DC03AEB2770A}"/>
                </a:ext>
              </a:extLst>
            </p:cNvPr>
            <p:cNvSpPr txBox="1"/>
            <p:nvPr/>
          </p:nvSpPr>
          <p:spPr>
            <a:xfrm>
              <a:off x="10267770" y="4395358"/>
              <a:ext cx="379912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Left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05AA7-42C3-2D47-BE74-B3CEA488852E}"/>
                </a:ext>
              </a:extLst>
            </p:cNvPr>
            <p:cNvSpPr txBox="1"/>
            <p:nvPr/>
          </p:nvSpPr>
          <p:spPr>
            <a:xfrm>
              <a:off x="10267770" y="5062412"/>
              <a:ext cx="517770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Right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FC5527-C87B-C64B-9CD3-0C9968EEF12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2379A-2EE0-7A44-BC2C-357DE729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643" y="4137308"/>
            <a:ext cx="3134980" cy="411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3C322-BC6C-DE44-B9EF-FCF138D6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991" y="4853836"/>
            <a:ext cx="3124932" cy="41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EA776-B53E-4B42-A8D6-36763DD4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991" y="5503933"/>
            <a:ext cx="1738306" cy="35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/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solidFill>
                <a:srgbClr val="00FF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blipFill>
                <a:blip r:embed="rId6"/>
                <a:stretch>
                  <a:fillRect t="-8219" b="-35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845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The state of a qubit is not accessible from outside.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Measurement is done in a basis.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00FF7D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fi-FI" dirty="0" err="1"/>
                  <a:t>Measurement</a:t>
                </a:r>
                <a:r>
                  <a:rPr lang="fi-FI" dirty="0"/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irreversible</a:t>
                </a:r>
                <a:r>
                  <a:rPr lang="fi-FI" dirty="0"/>
                  <a:t>, </a:t>
                </a:r>
                <a:r>
                  <a:rPr lang="fi-FI" dirty="0" err="1"/>
                  <a:t>hence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  <a:blipFill>
                <a:blip r:embed="rId2"/>
                <a:stretch>
                  <a:fillRect l="-1299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7CE012-A256-D340-BE83-A1D15EE6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745BD-BC79-5B43-9758-5AE89161C9F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45812-9EF5-564C-B6B4-85FD9EC480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5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When multiple qubits interact the </a:t>
                </a:r>
                <a:r>
                  <a:rPr lang="en-US" dirty="0">
                    <a:highlight>
                      <a:srgbClr val="00FF7D"/>
                    </a:highlight>
                    <a:latin typeface="+mn-lt"/>
                  </a:rPr>
                  <a:t>resulting state</a:t>
                </a:r>
                <a:r>
                  <a:rPr lang="en-US" dirty="0">
                    <a:latin typeface="+mn-lt"/>
                  </a:rPr>
                  <a:t> is in a vector space that contains all combinations of individual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basis states</a:t>
                </a: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  <a:blipFill>
                <a:blip r:embed="rId2"/>
                <a:stretch>
                  <a:fillRect l="-1221" t="-1728" r="-13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09430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04744-1384-D641-AB41-241AF04511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293928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universal quantum computer made form simple gates.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00FF7D"/>
                </a:highlight>
              </a:rPr>
              <a:t>1-qubit and 2-qubit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00FF7D"/>
                </a:highlight>
              </a:rPr>
              <a:t>unitary matrices</a:t>
            </a:r>
            <a:r>
              <a:rPr lang="en-US" dirty="0"/>
              <a:t>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52335-5CAD-9F40-AC25-E413419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1" cy="1251031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Gate Model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HOW DOES A UNIVERSAL QUANTUM COMPUTER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0A772-2A98-5B4C-A0FA-E483ECA3CE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E3ED-3D51-BC49-8775-36EC136CC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1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850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106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and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2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48880-8D12-914F-87AF-AE92E42612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11125201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The information is stored in a quantum system.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computation/logic is governed by quantum-mechanical phenomena, such as superposition and entanglement.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Quantum information theory provides foundations for quantum computing.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296DD-6D20-B249-9936-72346E2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037278" cy="9906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00FF7D"/>
                </a:solidFill>
              </a:rPr>
              <a:t>QUANTUM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53BC4-014A-054D-9CDC-E1F701D230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262F-F40A-054B-80D4-754410034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/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S-gate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  <a:blipFill>
                <a:blip r:embed="rId2"/>
                <a:stretch>
                  <a:fillRect l="-213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689574" cy="990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</a:rPr>
              <a:t>Pauli gates and S-Gate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662674" y="183288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stCxn id="8" idx="1"/>
          </p:cNvCxnSpPr>
          <p:nvPr/>
        </p:nvCxnSpPr>
        <p:spPr>
          <a:xfrm flipH="1">
            <a:off x="8166728" y="213336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251610" y="213336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662674" y="299301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stCxn id="12" idx="1"/>
          </p:cNvCxnSpPr>
          <p:nvPr/>
        </p:nvCxnSpPr>
        <p:spPr>
          <a:xfrm flipH="1">
            <a:off x="8166728" y="3293496"/>
            <a:ext cx="495946" cy="192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251610" y="3293496"/>
            <a:ext cx="495946" cy="192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631922" y="415314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8135976" y="4436789"/>
            <a:ext cx="495946" cy="168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9220858" y="4436789"/>
            <a:ext cx="495946" cy="168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9909610" y="182880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D48B3-D305-914C-B99B-F0DF4C9791DE}"/>
              </a:ext>
            </a:extLst>
          </p:cNvPr>
          <p:cNvSpPr/>
          <p:nvPr/>
        </p:nvSpPr>
        <p:spPr>
          <a:xfrm>
            <a:off x="8664267" y="531327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28016-7FFF-A147-B357-03E18316278E}"/>
              </a:ext>
            </a:extLst>
          </p:cNvPr>
          <p:cNvCxnSpPr>
            <a:stCxn id="22" idx="1"/>
          </p:cNvCxnSpPr>
          <p:nvPr/>
        </p:nvCxnSpPr>
        <p:spPr>
          <a:xfrm flipH="1">
            <a:off x="8168321" y="561375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4B5D8A-A3F9-534C-ACF5-53D20EB2E43E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9253203" y="5613756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5D9B637-166D-D747-9A0A-FDA29F310662}"/>
              </a:ext>
            </a:extLst>
          </p:cNvPr>
          <p:cNvSpPr/>
          <p:nvPr/>
        </p:nvSpPr>
        <p:spPr>
          <a:xfrm>
            <a:off x="10487245" y="5313278"/>
            <a:ext cx="79751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50A23B-3982-A74E-988C-3C49FB3EAEC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991299" y="561375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20BF21-B41E-AF40-9C80-596C9FAD4E32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284761" y="5613756"/>
            <a:ext cx="2873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79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/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5420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46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1A983-E940-524C-B18C-19CF831FA7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073095" cy="4689475"/>
          </a:xfrm>
        </p:spPr>
        <p:txBody>
          <a:bodyPr/>
          <a:lstStyle/>
          <a:p>
            <a:r>
              <a:rPr lang="en-US" dirty="0"/>
              <a:t>Bell states</a:t>
            </a:r>
          </a:p>
          <a:p>
            <a:pPr lvl="2"/>
            <a:r>
              <a:rPr lang="en-US" dirty="0"/>
              <a:t>The first Bell state can be created using a Hadamard gate and a CNOT gate.</a:t>
            </a:r>
          </a:p>
          <a:p>
            <a:pPr lvl="2"/>
            <a:r>
              <a:rPr lang="en-US" dirty="0"/>
              <a:t>Measurement of one qubit will assign one of two possible values to the other qubit instantly.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D12E27-5B3D-C649-BACC-E98223A7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025554" cy="1260232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CIRCUITS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SUPERPOSITION, ENTAGLEMENT, INTERFERENCE, COLLAPSE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8104-5EB3-0848-8CFA-B624C2BBB0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2224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9C1D9-D31E-164F-A4A2-7B88C0A6EC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EDE4C-7695-AC4C-AC98-0EB178D67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1" y="4051133"/>
            <a:ext cx="42291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555AA-1EA2-EE48-B035-4B31C9A72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1" y="3588406"/>
            <a:ext cx="1828800" cy="25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78CBD-39DB-B34B-9E8B-76E780C21A05}"/>
              </a:ext>
            </a:extLst>
          </p:cNvPr>
          <p:cNvGrpSpPr/>
          <p:nvPr/>
        </p:nvGrpSpPr>
        <p:grpSpPr>
          <a:xfrm>
            <a:off x="2572484" y="4398606"/>
            <a:ext cx="4180742" cy="2062199"/>
            <a:chOff x="2261821" y="4255600"/>
            <a:chExt cx="4180742" cy="20621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AF1A1-636D-8544-AAEC-1C74BB05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9A17D-4480-5F40-AC49-9D29C1CF1B1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385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74741-5569-2640-B9A5-7BA620667CF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Swapping the states of qubits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Adding a control qubit to a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Example: Controlled Z-gate 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Toffoli</a:t>
            </a:r>
            <a:r>
              <a:rPr lang="en-US" dirty="0"/>
              <a:t> (CCNOT)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26012-3C1C-834B-AD5A-EAEEE713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Circuit Identities and Larger Circuits </a:t>
            </a:r>
            <a:r>
              <a:rPr lang="en-US" sz="2700" b="0" dirty="0"/>
              <a:t>(IBM Q Experience User Guide)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9AE10-0228-0A4C-BE0B-4C91BAAA417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676290" cy="260797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D83CE-36BC-354E-B9C4-E2367C14C4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F98E4-2E24-1949-AA05-78E3D05F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5084743"/>
            <a:ext cx="7249887" cy="153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79CD8-0B12-124E-BA9E-BE17A4B8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57" y="1371600"/>
            <a:ext cx="2139044" cy="948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21DCD-2688-BC49-B0D8-ABB9355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57" y="2598693"/>
            <a:ext cx="2367644" cy="909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BE5FE-1003-6C4A-B0FB-EFEBC2D6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7" y="4062793"/>
            <a:ext cx="2367644" cy="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48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6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09522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2000" b="1" dirty="0" err="1">
                    <a:latin typeface="+mj-lt"/>
                  </a:rPr>
                  <a:t>Let’s</a:t>
                </a:r>
                <a:r>
                  <a:rPr lang="fi-FI" sz="2000" b="1" dirty="0">
                    <a:latin typeface="+mj-lt"/>
                  </a:rPr>
                  <a:t> look at </a:t>
                </a:r>
                <a:r>
                  <a:rPr lang="fi-FI" sz="2000" b="1" dirty="0" err="1">
                    <a:latin typeface="+mj-lt"/>
                  </a:rPr>
                  <a:t>U</a:t>
                </a:r>
                <a:r>
                  <a:rPr lang="fi-FI" sz="2000" b="1" baseline="-25000" dirty="0" err="1">
                    <a:latin typeface="+mj-lt"/>
                  </a:rPr>
                  <a:t>f</a:t>
                </a:r>
                <a:r>
                  <a:rPr lang="fi-FI" sz="2000" b="1" baseline="-25000" dirty="0">
                    <a:latin typeface="+mj-lt"/>
                  </a:rPr>
                  <a:t>  </a:t>
                </a:r>
                <a:r>
                  <a:rPr lang="fi-FI" sz="2000" b="1" dirty="0" err="1">
                    <a:latin typeface="+mj-lt"/>
                  </a:rPr>
                  <a:t>or</a:t>
                </a:r>
                <a:r>
                  <a:rPr lang="fi-FI" sz="2000" b="1" dirty="0">
                    <a:latin typeface="+mj-lt"/>
                  </a:rPr>
                  <a:t> ”</a:t>
                </a:r>
                <a:r>
                  <a:rPr lang="fi-FI" sz="2000" b="1" dirty="0" err="1">
                    <a:latin typeface="+mj-lt"/>
                  </a:rPr>
                  <a:t>the</a:t>
                </a:r>
                <a:r>
                  <a:rPr lang="fi-FI" sz="2000" b="1" dirty="0">
                    <a:latin typeface="+mj-lt"/>
                  </a:rPr>
                  <a:t> Oracle” for 2 </a:t>
                </a:r>
                <a:r>
                  <a:rPr lang="fi-FI" sz="2000" b="1" dirty="0" err="1">
                    <a:latin typeface="+mj-lt"/>
                  </a:rPr>
                  <a:t>qubit</a:t>
                </a:r>
                <a:r>
                  <a:rPr lang="fi-FI" sz="2000" b="1" dirty="0">
                    <a:latin typeface="+mj-lt"/>
                  </a:rPr>
                  <a:t> case</a:t>
                </a:r>
              </a:p>
              <a:p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fi-FI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2400" dirty="0"/>
                  <a:t>=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i-FI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i-FI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fi-FI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fi-F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fi-FI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fi-F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fi-FI" sz="1400" dirty="0"/>
              </a:p>
              <a:p>
                <a:pPr lvl="1"/>
                <a:endParaRPr lang="fi-FI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oracle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knows</a:t>
                </a:r>
                <a:r>
                  <a:rPr lang="fi-FI" sz="2400" dirty="0"/>
                  <a:t> </a:t>
                </a: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correct</a:t>
                </a:r>
                <a:r>
                  <a:rPr lang="fi-FI" sz="2400" dirty="0"/>
                  <a:t> </a:t>
                </a:r>
                <a:r>
                  <a:rPr lang="fi-FI" sz="2400" dirty="0" err="1"/>
                  <a:t>answer</a:t>
                </a:r>
                <a:r>
                  <a:rPr lang="fi-FI" sz="2400" dirty="0"/>
                  <a:t> and </a:t>
                </a:r>
                <a:r>
                  <a:rPr lang="fi-FI" sz="2400" dirty="0" err="1"/>
                  <a:t>flips</a:t>
                </a:r>
                <a:r>
                  <a:rPr lang="fi-FI" sz="2400" dirty="0"/>
                  <a:t> </a:t>
                </a: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phase</a:t>
                </a:r>
                <a:r>
                  <a:rPr lang="fi-FI" sz="2400" dirty="0"/>
                  <a:t> for </a:t>
                </a:r>
                <a:r>
                  <a:rPr lang="fi-FI" sz="2400" dirty="0" err="1"/>
                  <a:t>that</a:t>
                </a:r>
                <a:r>
                  <a:rPr lang="fi-FI" sz="2400" dirty="0"/>
                  <a:t> </a:t>
                </a:r>
                <a:r>
                  <a:rPr lang="fi-FI" sz="2400" dirty="0" err="1"/>
                  <a:t>state</a:t>
                </a:r>
                <a:r>
                  <a:rPr lang="fi-FI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oracle</a:t>
                </a:r>
                <a:r>
                  <a:rPr lang="fi-FI" sz="2400" dirty="0"/>
                  <a:t> is a </a:t>
                </a:r>
                <a:r>
                  <a:rPr lang="fi-FI" sz="2400" dirty="0" err="1"/>
                  <a:t>black</a:t>
                </a:r>
                <a:r>
                  <a:rPr lang="fi-FI" sz="2400" dirty="0"/>
                  <a:t> box </a:t>
                </a:r>
                <a:r>
                  <a:rPr lang="fi-FI" sz="2400" dirty="0" err="1"/>
                  <a:t>fucntion</a:t>
                </a:r>
                <a:r>
                  <a:rPr lang="fi-FI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Example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for w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09522"/>
              </a:xfrm>
              <a:prstGeom prst="rect">
                <a:avLst/>
              </a:prstGeom>
              <a:blipFill>
                <a:blip r:embed="rId6"/>
                <a:stretch>
                  <a:fillRect l="-2434" t="-28232" r="-375" b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5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We start with a uniform superposition state.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Oracle only changes the phase, but probabilities are not changed.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010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/>
          </a:bodyPr>
          <a:lstStyle/>
          <a:p>
            <a:r>
              <a:rPr lang="en-US" dirty="0"/>
              <a:t>GROVER’S: The LOGIC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8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/>
                  <a:t>This </a:t>
                </a:r>
                <a:r>
                  <a:rPr lang="fi-FI" sz="1600" b="0" dirty="0" err="1"/>
                  <a:t>procedure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amplifies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amplitude</a:t>
                </a:r>
                <a:r>
                  <a:rPr lang="fi-FI" sz="1600" b="0" dirty="0"/>
                  <a:t> of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marked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item</a:t>
                </a:r>
                <a:r>
                  <a:rPr lang="fi-FI" sz="1600" b="0" dirty="0"/>
                  <a:t> and </a:t>
                </a:r>
                <a:r>
                  <a:rPr lang="fi-FI" sz="1600" b="0" dirty="0" err="1"/>
                  <a:t>shrinks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other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amplitudes</a:t>
                </a:r>
                <a:r>
                  <a:rPr lang="fi-FI" sz="16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 err="1"/>
                  <a:t>Measurement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will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collapse</a:t>
                </a:r>
                <a:r>
                  <a:rPr lang="fi-FI" sz="1600" b="0" dirty="0"/>
                  <a:t> to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correct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solution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with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high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probability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/>
                  <a:t>A </a:t>
                </a:r>
                <a:r>
                  <a:rPr lang="fi-FI" sz="1600" b="0" dirty="0" err="1"/>
                  <a:t>nice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geometrical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interpretation</a:t>
                </a:r>
                <a:r>
                  <a:rPr lang="fi-FI" sz="1600" b="0" dirty="0"/>
                  <a:t> in </a:t>
                </a:r>
                <a:r>
                  <a:rPr lang="fi-FI" sz="1600" b="0" dirty="0" err="1"/>
                  <a:t>terms</a:t>
                </a:r>
                <a:r>
                  <a:rPr lang="fi-FI" sz="1600" b="0" dirty="0"/>
                  <a:t> of </a:t>
                </a:r>
                <a:r>
                  <a:rPr lang="fi-FI" sz="1600" b="0" dirty="0" err="1"/>
                  <a:t>two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reflections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0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Initialize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uniform</a:t>
                </a:r>
                <a:r>
                  <a:rPr lang="fi-FI" sz="1600" b="0" dirty="0"/>
                  <a:t> superposition, 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6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1</a:t>
                </a:r>
                <a:r>
                  <a:rPr lang="fi-FI" sz="1600" b="0" dirty="0"/>
                  <a:t>  </a:t>
                </a:r>
                <a:r>
                  <a:rPr lang="fi-FI" sz="1600" b="0" dirty="0" err="1"/>
                  <a:t>Apply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oracle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600" b="0" dirty="0"/>
                  <a:t>: reflection </a:t>
                </a:r>
                <a:r>
                  <a:rPr lang="en-US" sz="1600" b="0" dirty="0"/>
                  <a:t>about origin (</a:t>
                </a:r>
                <a:r>
                  <a:rPr lang="fi-FI" sz="1600" b="0" dirty="0"/>
                  <a:t>|w⟩ =&gt; -|w⟩</a:t>
                </a:r>
                <a:r>
                  <a:rPr lang="en-US" sz="1600" b="0" dirty="0"/>
                  <a:t>).</a:t>
                </a: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2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Apply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rotation</a:t>
                </a:r>
                <a:r>
                  <a:rPr lang="fi-FI" sz="1600" b="0" dirty="0"/>
                  <a:t> Us : </a:t>
                </a:r>
                <a:r>
                  <a:rPr lang="fi-FI" sz="1600" b="0" dirty="0" err="1"/>
                  <a:t>reflection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about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average</a:t>
                </a:r>
                <a:r>
                  <a:rPr lang="fi-FI" sz="1600" b="0" dirty="0"/>
                  <a:t>.</a:t>
                </a:r>
                <a:endParaRPr lang="en-US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Goto</a:t>
                </a:r>
                <a:r>
                  <a:rPr lang="fi-FI" sz="1600" b="0" dirty="0"/>
                  <a:t> </a:t>
                </a:r>
                <a:r>
                  <a:rPr lang="fi-FI" sz="1600" dirty="0" err="1"/>
                  <a:t>step</a:t>
                </a:r>
                <a:r>
                  <a:rPr lang="fi-FI" sz="1600" dirty="0"/>
                  <a:t> 1</a:t>
                </a:r>
                <a:r>
                  <a:rPr lang="fi-FI" sz="1600" b="0" dirty="0"/>
                  <a:t> and </a:t>
                </a:r>
                <a:r>
                  <a:rPr lang="fi-FI" sz="1600" b="0" dirty="0" err="1"/>
                  <a:t>repeat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6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600" b="0" dirty="0"/>
                  <a:t> </a:t>
                </a:r>
                <a:r>
                  <a:rPr lang="fi-FI" sz="1600" b="0" dirty="0" err="1"/>
                  <a:t>times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transformation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Uf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boosts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amplitude</a:t>
                </a:r>
                <a:r>
                  <a:rPr lang="fi-FI" sz="1600" b="0" dirty="0"/>
                  <a:t> of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 err="1"/>
                  <a:t>Applying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process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6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600" b="0" dirty="0"/>
                  <a:t> </a:t>
                </a:r>
                <a:r>
                  <a:rPr lang="fi-FI" sz="1600" b="0" dirty="0" err="1"/>
                  <a:t>times</a:t>
                </a:r>
                <a:r>
                  <a:rPr lang="fi-FI" sz="1600" b="0" dirty="0"/>
                  <a:t>, </a:t>
                </a:r>
                <a:r>
                  <a:rPr lang="fi-FI" sz="1600" b="0" dirty="0" err="1"/>
                  <a:t>will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make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winner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probability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sz="1600" b="0" dirty="0"/>
                  <a:t> </a:t>
                </a:r>
                <a:r>
                  <a:rPr lang="fi-FI" sz="1600" b="0" dirty="0" err="1"/>
                  <a:t>times</a:t>
                </a:r>
                <a:endParaRPr lang="fi-FI" sz="1600" b="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  <a:blipFill>
                <a:blip r:embed="rId2"/>
                <a:stretch>
                  <a:fillRect l="-962" t="-271" r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18" y="5515209"/>
            <a:ext cx="4324969" cy="977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FB7C8-8F05-7447-8856-0B59428E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344" y="2207591"/>
            <a:ext cx="4184543" cy="74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B978D2-E4B0-1441-9534-A662EEF03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343" y="2989073"/>
            <a:ext cx="4184543" cy="13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568126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568126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2" y="1828803"/>
            <a:ext cx="7132982" cy="445272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grover_2.ipynb</a:t>
            </a:r>
          </a:p>
          <a:p>
            <a:endParaRPr lang="fi-FI" dirty="0"/>
          </a:p>
          <a:p>
            <a:r>
              <a:rPr lang="fi-FI" b="0" dirty="0"/>
              <a:t>Complete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code</a:t>
            </a:r>
            <a:r>
              <a:rPr lang="fi-FI" b="0" dirty="0"/>
              <a:t> </a:t>
            </a:r>
            <a:r>
              <a:rPr lang="fi-FI" b="0" dirty="0" err="1"/>
              <a:t>by</a:t>
            </a:r>
            <a:r>
              <a:rPr lang="fi-FI" b="0" dirty="0"/>
              <a:t> </a:t>
            </a:r>
            <a:r>
              <a:rPr lang="fi-FI" b="0" dirty="0" err="1"/>
              <a:t>implementing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function</a:t>
            </a:r>
            <a:r>
              <a:rPr lang="fi-FI" b="0" dirty="0"/>
              <a:t>:</a:t>
            </a:r>
          </a:p>
          <a:p>
            <a:pPr lvl="1"/>
            <a:r>
              <a:rPr lang="fi-FI" b="1" dirty="0" err="1"/>
              <a:t>reflection_about_average</a:t>
            </a:r>
            <a:r>
              <a:rPr lang="fi-FI" b="1" dirty="0"/>
              <a:t>(</a:t>
            </a:r>
            <a:r>
              <a:rPr lang="fi-FI" b="1" dirty="0" err="1"/>
              <a:t>circuit</a:t>
            </a:r>
            <a:r>
              <a:rPr lang="fi-FI" b="1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3"/>
            <a:endParaRPr lang="fi-FI" dirty="0"/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First Exercise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3F8599-676D-BF46-AC86-8A0A4C1D4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03" t="20411" r="13896" b="50521"/>
          <a:stretch/>
        </p:blipFill>
        <p:spPr>
          <a:xfrm>
            <a:off x="7231845" y="1046923"/>
            <a:ext cx="4579156" cy="1106557"/>
          </a:xfrm>
          <a:prstGeom prst="rect">
            <a:avLst/>
          </a:prstGeom>
        </p:spPr>
      </p:pic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578D738E-C979-BD47-A4A4-1CA187115DAA}"/>
              </a:ext>
            </a:extLst>
          </p:cNvPr>
          <p:cNvSpPr txBox="1">
            <a:spLocks/>
          </p:cNvSpPr>
          <p:nvPr/>
        </p:nvSpPr>
        <p:spPr>
          <a:xfrm>
            <a:off x="7961245" y="2819404"/>
            <a:ext cx="3544957" cy="2378761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Gates </a:t>
            </a:r>
            <a:r>
              <a:rPr lang="fi-FI" dirty="0" err="1"/>
              <a:t>needed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H : </a:t>
            </a:r>
            <a:r>
              <a:rPr lang="fi-FI" dirty="0" err="1"/>
              <a:t>Hadamard</a:t>
            </a:r>
            <a:endParaRPr lang="fi-FI" dirty="0"/>
          </a:p>
          <a:p>
            <a:pPr lvl="1"/>
            <a:r>
              <a:rPr lang="fi-FI" dirty="0"/>
              <a:t>X : Pauli X-</a:t>
            </a:r>
            <a:r>
              <a:rPr lang="fi-FI" dirty="0" err="1"/>
              <a:t>gate</a:t>
            </a:r>
            <a:endParaRPr lang="fi-FI" dirty="0"/>
          </a:p>
          <a:p>
            <a:pPr lvl="1"/>
            <a:r>
              <a:rPr lang="fi-FI" dirty="0"/>
              <a:t>CX: CNOT GATE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650B5-8976-B64B-A655-545224269B0B}"/>
              </a:ext>
            </a:extLst>
          </p:cNvPr>
          <p:cNvSpPr/>
          <p:nvPr/>
        </p:nvSpPr>
        <p:spPr>
          <a:xfrm>
            <a:off x="7071713" y="5673921"/>
            <a:ext cx="4739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to implement CNOT</a:t>
            </a:r>
          </a:p>
          <a:p>
            <a:pPr lvl="1"/>
            <a:r>
              <a:rPr lang="en-US" sz="2400" dirty="0" err="1">
                <a:highlight>
                  <a:srgbClr val="00FF7D"/>
                </a:highlight>
              </a:rPr>
              <a:t>circuit.cx</a:t>
            </a:r>
            <a:r>
              <a:rPr lang="en-US" sz="2400" dirty="0">
                <a:highlight>
                  <a:srgbClr val="00FF7D"/>
                </a:highlight>
              </a:rPr>
              <a:t>(q[0], q[1])</a:t>
            </a:r>
          </a:p>
        </p:txBody>
      </p:sp>
    </p:spTree>
    <p:extLst>
      <p:ext uri="{BB962C8B-B14F-4D97-AF65-F5344CB8AC3E}">
        <p14:creationId xmlns:p14="http://schemas.microsoft.com/office/powerpoint/2010/main" val="328456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5087D-4472-6E44-A253-D52A7A510D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81844"/>
            <a:ext cx="9492048" cy="4836434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Quantum Annealing Computer</a:t>
            </a:r>
          </a:p>
          <a:p>
            <a:pPr marL="857238" lvl="2" indent="-342900"/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adiabatic quantum computation </a:t>
            </a:r>
            <a:r>
              <a:rPr lang="en-US" dirty="0"/>
              <a:t>(E.g. DWAVE).</a:t>
            </a:r>
          </a:p>
          <a:p>
            <a:pPr marL="857238" lvl="2" indent="-342900"/>
            <a:r>
              <a:rPr lang="en-US" dirty="0"/>
              <a:t>Approximate answers to optimization problems. </a:t>
            </a:r>
          </a:p>
          <a:p>
            <a:pPr marL="857238" lvl="2" indent="-342900"/>
            <a:r>
              <a:rPr lang="en-US" dirty="0"/>
              <a:t>Not a universal computer, hence cannot run standard quantum algorithms.</a:t>
            </a:r>
          </a:p>
          <a:p>
            <a:pPr marL="857238" lvl="2" indent="-342900"/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Universal Quantum Computer</a:t>
            </a:r>
          </a:p>
          <a:p>
            <a:pPr marL="1028688" lvl="2" indent="-514350"/>
            <a:r>
              <a:rPr lang="en-US" dirty="0"/>
              <a:t>Can solve </a:t>
            </a:r>
            <a:r>
              <a:rPr lang="en-US" b="1" dirty="0"/>
              <a:t>any classical or quantum algorithm </a:t>
            </a:r>
            <a:r>
              <a:rPr lang="en-US" dirty="0"/>
              <a:t>(E.g. IBM, Google).</a:t>
            </a:r>
          </a:p>
          <a:p>
            <a:pPr marL="1028688" lvl="2" indent="-514350"/>
            <a:r>
              <a:rPr lang="en-US" dirty="0"/>
              <a:t>Quantum </a:t>
            </a:r>
            <a:r>
              <a:rPr lang="en-US" b="1" dirty="0">
                <a:highlight>
                  <a:srgbClr val="00FF7D"/>
                </a:highlight>
              </a:rPr>
              <a:t>Gate Model</a:t>
            </a:r>
            <a:r>
              <a:rPr lang="en-US" b="1" dirty="0"/>
              <a:t> </a:t>
            </a:r>
            <a:r>
              <a:rPr lang="en-US" dirty="0"/>
              <a:t>/ Quantum Circuit.</a:t>
            </a:r>
          </a:p>
          <a:p>
            <a:pPr marL="1028688" lvl="2" indent="-514350"/>
            <a:r>
              <a:rPr lang="en-US" dirty="0"/>
              <a:t>Provides quantum </a:t>
            </a:r>
            <a:r>
              <a:rPr lang="en-US" b="1" dirty="0"/>
              <a:t>speedup for certain algorithms </a:t>
            </a:r>
            <a:r>
              <a:rPr lang="en-US" dirty="0"/>
              <a:t>developed.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69F4C-719C-EC4A-9FEC-CD919988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20873" cy="990601"/>
          </a:xfrm>
        </p:spPr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98B2D-6A8B-9F47-9B5E-B2D731A471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AB61-ABBC-3840-AD6D-8202D6E760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8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D109B-7985-EC43-BAD6-162FF3C435B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6104" y="1828802"/>
            <a:ext cx="9409043" cy="46894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reflection_about_average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(circuit, q):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# Reflection about average for amplitude amplification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circuit.cx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(q[0], 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EE46EB-EEDB-054D-87A2-C107831E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9CC2C-6F0E-1941-848B-C4FCA6AFFEC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83B54-A94E-3148-9C2B-576AC481E2E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86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412CA0-BCB4-9742-A13F-004C658DAC6F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61712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did not check for each shelf separately.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did not ask if apple is in shelf number 1.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asked if the apple in shelfs: 1 + 2 + 3 + 4 with 25% probability each!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exact input is:</a:t>
                </a:r>
              </a:p>
              <a:p>
                <a:pPr algn="ctr">
                  <a:spcAft>
                    <a:spcPts val="2400"/>
                  </a:spcAft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output is:</a:t>
                </a:r>
              </a:p>
              <a:p>
                <a:pPr algn="ctr"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measurement almost always collapses to the correct state: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412CA0-BCB4-9742-A13F-004C658DA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61712" cy="4689475"/>
              </a:xfrm>
              <a:blipFill>
                <a:blip r:embed="rId2"/>
                <a:stretch>
                  <a:fillRect l="-1009" t="-2439" r="-113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2AB104-0340-ED44-943C-B9D18FA9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883348" cy="990601"/>
          </a:xfrm>
        </p:spPr>
        <p:txBody>
          <a:bodyPr/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THE QUANTUM TRICK!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F67A0-21C6-0B4E-BA23-1B40B8BC071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A34FC-BF46-0045-9177-C96EC8A632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AF5B96-C2E2-F344-AB9F-16D7D974F96D}"/>
                  </a:ext>
                </a:extLst>
              </p:cNvPr>
              <p:cNvSpPr/>
              <p:nvPr/>
            </p:nvSpPr>
            <p:spPr>
              <a:xfrm>
                <a:off x="8667225" y="3849516"/>
                <a:ext cx="2597123" cy="1608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AF5B96-C2E2-F344-AB9F-16D7D974F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225" y="3849516"/>
                <a:ext cx="2597123" cy="1608710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096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65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499034" cy="46894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There is no standard technology-topology yet.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The </a:t>
            </a:r>
            <a:r>
              <a:rPr lang="en-US" sz="1600" dirty="0" err="1"/>
              <a:t>openQASM</a:t>
            </a:r>
            <a:r>
              <a:rPr lang="en-US" sz="1600" dirty="0"/>
              <a:t> code is topology-dependent</a:t>
            </a:r>
          </a:p>
          <a:p>
            <a:pPr>
              <a:lnSpc>
                <a:spcPct val="150000"/>
              </a:lnSpc>
            </a:pPr>
            <a:r>
              <a:rPr lang="en-US" dirty="0"/>
              <a:t>The current quantum computers have very limited sizes. 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Encoding classic bits: 1 qubit = 1 bit</a:t>
            </a:r>
          </a:p>
          <a:p>
            <a:pPr>
              <a:lnSpc>
                <a:spcPct val="150000"/>
              </a:lnSpc>
            </a:pPr>
            <a:r>
              <a:rPr lang="en-US" dirty="0"/>
              <a:t>The quantum computers are very few.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A practical business case requires many affordable computers/services to become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The coherence time of the hardware is limited, &lt; 100 us.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fault-tolerant</a:t>
            </a:r>
            <a:r>
              <a:rPr lang="fi-FI" dirty="0"/>
              <a:t> (</a:t>
            </a:r>
            <a:r>
              <a:rPr lang="en-US" dirty="0"/>
              <a:t>noise limit the size)</a:t>
            </a:r>
          </a:p>
          <a:p>
            <a:pPr lvl="2">
              <a:lnSpc>
                <a:spcPct val="150000"/>
              </a:lnSpc>
            </a:pP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error</a:t>
            </a:r>
            <a:r>
              <a:rPr lang="fi-FI" sz="1600" dirty="0"/>
              <a:t> </a:t>
            </a:r>
            <a:r>
              <a:rPr lang="fi-FI" sz="1600" dirty="0" err="1"/>
              <a:t>rate</a:t>
            </a:r>
            <a:r>
              <a:rPr lang="fi-FI" sz="1600" dirty="0"/>
              <a:t> for a 2-qubit </a:t>
            </a:r>
            <a:r>
              <a:rPr lang="fi-FI" sz="1600" dirty="0" err="1"/>
              <a:t>gate</a:t>
            </a:r>
            <a:r>
              <a:rPr lang="fi-FI" sz="1600" dirty="0"/>
              <a:t> is </a:t>
            </a:r>
            <a:r>
              <a:rPr lang="fi-FI" sz="1600" dirty="0" err="1"/>
              <a:t>above</a:t>
            </a:r>
            <a:r>
              <a:rPr lang="fi-FI" sz="1600" dirty="0"/>
              <a:t> 0.1%, </a:t>
            </a:r>
            <a:r>
              <a:rPr lang="fi-FI" sz="1600" dirty="0" err="1"/>
              <a:t>hence</a:t>
            </a:r>
            <a:r>
              <a:rPr lang="fi-FI" sz="1600" dirty="0"/>
              <a:t> </a:t>
            </a:r>
            <a:r>
              <a:rPr lang="fi-FI" sz="1600" dirty="0" err="1"/>
              <a:t>limiting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to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order</a:t>
            </a:r>
            <a:r>
              <a:rPr lang="fi-FI" sz="1600" dirty="0"/>
              <a:t> of 1000 </a:t>
            </a:r>
            <a:r>
              <a:rPr lang="fi-FI" sz="1600" dirty="0" err="1"/>
              <a:t>qates</a:t>
            </a:r>
            <a:r>
              <a:rPr lang="fi-FI" sz="1600" dirty="0"/>
              <a:t>.</a:t>
            </a:r>
          </a:p>
          <a:p>
            <a:pPr lvl="1"/>
            <a:endParaRPr lang="fi-FI" sz="1600" dirty="0"/>
          </a:p>
          <a:p>
            <a:pPr lvl="1"/>
            <a:endParaRPr lang="fi-FI" sz="16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33922" cy="990601"/>
          </a:xfrm>
        </p:spPr>
        <p:txBody>
          <a:bodyPr/>
          <a:lstStyle/>
          <a:p>
            <a:r>
              <a:rPr lang="en-US" dirty="0"/>
              <a:t>LIMITATIONS in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04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2900D-93B5-4F42-B44C-D99476EC5D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470992"/>
            <a:ext cx="6788425" cy="47045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Qiskit</a:t>
            </a:r>
            <a:r>
              <a:rPr lang="en-US" dirty="0"/>
              <a:t> SDK </a:t>
            </a:r>
          </a:p>
          <a:p>
            <a:pPr lvl="2"/>
            <a:r>
              <a:rPr lang="en-US" dirty="0"/>
              <a:t>Extensions: </a:t>
            </a:r>
            <a:r>
              <a:rPr lang="en-US" dirty="0" err="1"/>
              <a:t>qiskit</a:t>
            </a:r>
            <a:r>
              <a:rPr lang="en-US" dirty="0"/>
              <a:t>-terra/</a:t>
            </a:r>
            <a:r>
              <a:rPr lang="en-US" dirty="0" err="1"/>
              <a:t>qiskit</a:t>
            </a:r>
            <a:r>
              <a:rPr lang="en-US" dirty="0"/>
              <a:t>/extensions/standard/</a:t>
            </a:r>
          </a:p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</a:t>
            </a:r>
          </a:p>
          <a:p>
            <a:pPr lvl="2"/>
            <a:r>
              <a:rPr lang="en-US" dirty="0" err="1"/>
              <a:t>Qiskit</a:t>
            </a:r>
            <a:r>
              <a:rPr lang="en-US" dirty="0"/>
              <a:t> Algorithms for Quantum Applications (</a:t>
            </a:r>
            <a:r>
              <a:rPr lang="en-US" dirty="0" err="1"/>
              <a:t>Qiskit</a:t>
            </a:r>
            <a:r>
              <a:rPr lang="en-US" dirty="0"/>
              <a:t> Aqua)</a:t>
            </a:r>
          </a:p>
          <a:p>
            <a:pPr lvl="2"/>
            <a:r>
              <a:rPr lang="en-US" dirty="0"/>
              <a:t>Library of algorithms for quantum computing that uses </a:t>
            </a:r>
            <a:r>
              <a:rPr lang="en-US" dirty="0" err="1"/>
              <a:t>Qiskit</a:t>
            </a:r>
            <a:r>
              <a:rPr lang="en-US" dirty="0"/>
              <a:t> Terra.</a:t>
            </a:r>
          </a:p>
          <a:p>
            <a:pPr lvl="2"/>
            <a:r>
              <a:rPr lang="en-US" dirty="0"/>
              <a:t>Build applications for Noisy Intermediate-Scale Quantum (NISQ) computers.</a:t>
            </a:r>
          </a:p>
          <a:p>
            <a:pPr lvl="2"/>
            <a:r>
              <a:rPr lang="en-US" dirty="0">
                <a:hlinkClick r:id="rId2"/>
              </a:rPr>
              <a:t>https://qiskit.org/documentation/aqua/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Many other repositories:</a:t>
            </a:r>
          </a:p>
          <a:p>
            <a:pPr lvl="2"/>
            <a:r>
              <a:rPr lang="en-US" dirty="0"/>
              <a:t>Aqua Chemistry, Aqua Optimization, Aqua Artificial Intelligence.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03DFC-8439-7A42-8623-E4F59BD9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94235" cy="990601"/>
          </a:xfrm>
        </p:spPr>
        <p:txBody>
          <a:bodyPr/>
          <a:lstStyle/>
          <a:p>
            <a:r>
              <a:rPr lang="en-US" dirty="0"/>
              <a:t>POSSIBILITIES IN </a:t>
            </a:r>
            <a:r>
              <a:rPr lang="en-US" dirty="0" err="1"/>
              <a:t>AlgorithmS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09E-40FB-A544-8FE2-5A16DDFACA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77146-4697-A042-BB20-F4BAFA53D6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97568-1297-AF47-B030-A957728BBEB4}"/>
              </a:ext>
            </a:extLst>
          </p:cNvPr>
          <p:cNvSpPr txBox="1">
            <a:spLocks/>
          </p:cNvSpPr>
          <p:nvPr/>
        </p:nvSpPr>
        <p:spPr>
          <a:xfrm>
            <a:off x="7779026" y="1371600"/>
            <a:ext cx="4031975" cy="4803914"/>
          </a:xfrm>
          <a:prstGeom prst="rect">
            <a:avLst/>
          </a:prstGeom>
          <a:gradFill flip="none" rotWithShape="1">
            <a:gsLst>
              <a:gs pos="0">
                <a:srgbClr val="00FF7D">
                  <a:tint val="66000"/>
                  <a:satMod val="160000"/>
                </a:srgbClr>
              </a:gs>
              <a:gs pos="50000">
                <a:srgbClr val="00FF7D">
                  <a:tint val="44500"/>
                  <a:satMod val="160000"/>
                </a:srgbClr>
              </a:gs>
              <a:gs pos="100000">
                <a:srgbClr val="00FF7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0" tIns="91440" rIns="0" bIns="45720" rtlCol="0">
            <a:normAutofit fontScale="700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 Algorithms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Variational Quantum </a:t>
            </a:r>
            <a:r>
              <a:rPr lang="en-US" sz="2300" dirty="0" err="1">
                <a:latin typeface="+mn-lt"/>
              </a:rPr>
              <a:t>Eigensolver</a:t>
            </a:r>
            <a:r>
              <a:rPr lang="en-US" sz="2300" dirty="0">
                <a:latin typeface="+mn-lt"/>
              </a:rPr>
              <a:t> (VQE)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Approximate Optimization Algorithm (QAOA)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Dynamics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Phase Estimation (QPE)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Iterative Quantum Phase Estimation (IQPE)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Grover Search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Quantum Kernel (SVM Q Kernel)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Variational (SVM Variational)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3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7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3700" y="6518275"/>
            <a:ext cx="5715000" cy="206375"/>
          </a:xfrm>
        </p:spPr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518275"/>
            <a:ext cx="304800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1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E035F-EEC7-A742-9645-050B27A414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576513" cy="46894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IBM Q Experience</a:t>
            </a:r>
          </a:p>
          <a:p>
            <a:pPr lvl="1"/>
            <a:r>
              <a:rPr lang="en-US" sz="1900" dirty="0"/>
              <a:t>A public platform for quantum computing experiments, access to quantum computers, simulators, tools (circuit composer), API, etc. </a:t>
            </a:r>
          </a:p>
          <a:p>
            <a:pPr lvl="1"/>
            <a:r>
              <a:rPr lang="en-US" sz="1900" dirty="0"/>
              <a:t>Public computers: 5 and 16 qubit</a:t>
            </a:r>
          </a:p>
          <a:p>
            <a:pPr lvl="1"/>
            <a:r>
              <a:rPr lang="en-US" sz="1900" dirty="0"/>
              <a:t>Non-public computers: 20 qubit now, 50 qubit soon! </a:t>
            </a:r>
          </a:p>
          <a:p>
            <a:pPr lvl="1"/>
            <a:r>
              <a:rPr lang="en-US" sz="1900" dirty="0"/>
              <a:t>Programming SDK (QISKIT) and open source libraries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  <a:p>
            <a:pPr lvl="2"/>
            <a:r>
              <a:rPr lang="en-US" sz="1900" dirty="0"/>
              <a:t>Superconducting chips</a:t>
            </a:r>
          </a:p>
          <a:p>
            <a:pPr lvl="2"/>
            <a:r>
              <a:rPr lang="en-US" sz="1900" b="1" dirty="0"/>
              <a:t>Dilution refrigerator </a:t>
            </a:r>
            <a:r>
              <a:rPr lang="en-US" sz="1900" dirty="0"/>
              <a:t>: </a:t>
            </a:r>
            <a:r>
              <a:rPr lang="en-US" sz="1900" b="0" dirty="0"/>
              <a:t>operating at 10 </a:t>
            </a:r>
            <a:r>
              <a:rPr lang="en-US" sz="1900" b="0" dirty="0" err="1"/>
              <a:t>milliKelvin</a:t>
            </a:r>
            <a:r>
              <a:rPr lang="en-US" sz="1900" b="0" dirty="0"/>
              <a:t>. </a:t>
            </a:r>
          </a:p>
          <a:p>
            <a:pPr lvl="2"/>
            <a:r>
              <a:rPr lang="en-US" sz="1900" b="1" dirty="0">
                <a:highlight>
                  <a:srgbClr val="00FF7D"/>
                </a:highlight>
              </a:rPr>
              <a:t>Noisy Intermediate-Scale Quantum (NISQ) technology </a:t>
            </a:r>
          </a:p>
          <a:p>
            <a:pPr lvl="2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FC991-1E3B-4047-8616-773BCCD9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934200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IBM Q System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SUPERCONDUCTING CHIPS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7F685-E057-6C4E-BD14-AE68CD56284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2DF54-F37D-C04A-9350-65213DC9AA8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88989-D3EF-C143-8F6E-1B8A972C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ADEA1E-C685-B24D-B384-5A9B00029944}"/>
              </a:ext>
            </a:extLst>
          </p:cNvPr>
          <p:cNvGrpSpPr/>
          <p:nvPr/>
        </p:nvGrpSpPr>
        <p:grpSpPr>
          <a:xfrm>
            <a:off x="4088898" y="3186417"/>
            <a:ext cx="4249616" cy="1517774"/>
            <a:chOff x="4085493" y="2126761"/>
            <a:chExt cx="4249616" cy="15177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454E65-7BE7-3A44-8B7C-E8A7B4A57822}"/>
                </a:ext>
              </a:extLst>
            </p:cNvPr>
            <p:cNvSpPr/>
            <p:nvPr/>
          </p:nvSpPr>
          <p:spPr>
            <a:xfrm>
              <a:off x="4085493" y="3222504"/>
              <a:ext cx="3226302" cy="422031"/>
            </a:xfrm>
            <a:prstGeom prst="rect">
              <a:avLst/>
            </a:prstGeom>
            <a:solidFill>
              <a:srgbClr val="00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 sophisticated refrigerator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3671575-AF4D-2941-9854-D9AA4ED3304D}"/>
                </a:ext>
              </a:extLst>
            </p:cNvPr>
            <p:cNvSpPr/>
            <p:nvPr/>
          </p:nvSpPr>
          <p:spPr>
            <a:xfrm>
              <a:off x="6096001" y="2126761"/>
              <a:ext cx="2239108" cy="1324708"/>
            </a:xfrm>
            <a:prstGeom prst="arc">
              <a:avLst>
                <a:gd name="adj1" fmla="val 661492"/>
                <a:gd name="adj2" fmla="val 5318537"/>
              </a:avLst>
            </a:prstGeom>
            <a:ln w="76200">
              <a:solidFill>
                <a:srgbClr val="00FF7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61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C47FA-4CEF-9E48-B9B5-DFF04288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8FAF0-55A6-E043-91C1-27FF0D6338E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3856383"/>
            <a:ext cx="7782338" cy="2661893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Graphical interface (IBM Q – Composer)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OpenQASM</a:t>
            </a:r>
            <a:endParaRPr lang="en-US" dirty="0"/>
          </a:p>
          <a:p>
            <a:pPr marL="971538" lvl="2" indent="-457200"/>
            <a:r>
              <a:rPr lang="en-US" dirty="0"/>
              <a:t> </a:t>
            </a:r>
            <a:r>
              <a:rPr lang="en-US" b="0" dirty="0"/>
              <a:t>Open Quantum Assembly Language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 (Python SDK)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-Aqua (Python library)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C43EC-2767-B648-BE4C-FA21C302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98713"/>
            <a:ext cx="8802757" cy="1775791"/>
          </a:xfrm>
        </p:spPr>
        <p:txBody>
          <a:bodyPr>
            <a:normAutofit/>
          </a:bodyPr>
          <a:lstStyle/>
          <a:p>
            <a:r>
              <a:rPr lang="en-US" dirty="0"/>
              <a:t>Different programming options</a:t>
            </a:r>
            <a:br>
              <a:rPr lang="en-US" dirty="0"/>
            </a:br>
            <a:r>
              <a:rPr lang="en-US" dirty="0"/>
              <a:t>for IBM Q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5DB33-B730-E240-ABB8-DAAFC46B08D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7D1C-7FF3-4049-B71C-F2FDC48F961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2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181C8-0801-E24D-95EC-22EC7345A0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590260"/>
            <a:ext cx="7941363" cy="48764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Computation resources: space and time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The difference in complexity can make a problem intractable.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</a:rPr>
              <a:t>There are many intractable problems</a:t>
            </a:r>
            <a:r>
              <a:rPr lang="en-US" sz="1800" dirty="0"/>
              <a:t> (usually approximated!)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dirty="0"/>
              <a:t>A UPS truck has to deliver </a:t>
            </a:r>
            <a:r>
              <a:rPr lang="en-US" sz="1400" b="1" dirty="0"/>
              <a:t>400 packets in Helsinki</a:t>
            </a:r>
            <a:r>
              <a:rPr lang="en-US" sz="1400" dirty="0"/>
              <a:t>. The TSP has complexity O(2</a:t>
            </a:r>
            <a:r>
              <a:rPr lang="en-US" sz="1400" baseline="30000" dirty="0"/>
              <a:t>400</a:t>
            </a:r>
            <a:r>
              <a:rPr lang="en-US" sz="1400" dirty="0"/>
              <a:t>)</a:t>
            </a:r>
          </a:p>
          <a:p>
            <a:pPr marL="284156" lvl="2" indent="0">
              <a:lnSpc>
                <a:spcPct val="100000"/>
              </a:lnSpc>
              <a:spcAft>
                <a:spcPts val="800"/>
              </a:spcAft>
              <a:buNone/>
            </a:pPr>
            <a:endParaRPr lang="en-US" sz="1400" dirty="0"/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quantum computer is not generally faster or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qubit does not always store more information than a bit.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Quantum speedup </a:t>
            </a:r>
          </a:p>
          <a:p>
            <a:pPr lvl="2">
              <a:spcAft>
                <a:spcPts val="800"/>
              </a:spcAft>
            </a:pPr>
            <a:r>
              <a:rPr lang="en-US" sz="1400" dirty="0"/>
              <a:t>There are  problems which are classically hard and quantumly easy!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b="1" dirty="0">
                <a:highlight>
                  <a:srgbClr val="00FF7D"/>
                </a:highlight>
              </a:rPr>
              <a:t>Quantum speedup requires the existence of  a corresponding quantum algorithm.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endParaRPr lang="en-US" sz="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2A653-BB71-FF49-9C9A-FD71D9F2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353309" cy="990601"/>
          </a:xfrm>
        </p:spPr>
        <p:txBody>
          <a:bodyPr/>
          <a:lstStyle/>
          <a:p>
            <a:r>
              <a:rPr lang="en-US" dirty="0"/>
              <a:t>It is all about Complexity!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NOT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F255B-0B08-5D4D-B42B-DEBC847CF13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D7BE5-AC85-BF45-86EC-3F4E079C89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676AB3-8681-924D-86A0-E9223AAC2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8534" y="380999"/>
            <a:ext cx="1758156" cy="175815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2DFE7-4DDA-7E43-82A8-465FEDF44117}"/>
              </a:ext>
            </a:extLst>
          </p:cNvPr>
          <p:cNvGrpSpPr/>
          <p:nvPr/>
        </p:nvGrpSpPr>
        <p:grpSpPr>
          <a:xfrm>
            <a:off x="8848070" y="2291648"/>
            <a:ext cx="3119085" cy="4178305"/>
            <a:chOff x="8534400" y="1905139"/>
            <a:chExt cx="2915921" cy="47342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F7BD82-224A-D642-93F1-E9C592A05658}"/>
                </a:ext>
              </a:extLst>
            </p:cNvPr>
            <p:cNvSpPr/>
            <p:nvPr/>
          </p:nvSpPr>
          <p:spPr>
            <a:xfrm>
              <a:off x="8534400" y="5697852"/>
              <a:ext cx="2915920" cy="941573"/>
            </a:xfrm>
            <a:prstGeom prst="rect">
              <a:avLst/>
            </a:prstGeom>
            <a:solidFill>
              <a:srgbClr val="00FF7D"/>
            </a:solidFill>
            <a:ln w="76200" cap="sq">
              <a:solidFill>
                <a:srgbClr val="00FF7D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/>
                <a:t>An optimal traveling salesperson tour through Germany’s 15 largest cities. It is the shortest among 43,589,145,600 possible tours visiting each city once.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256AC-A7FE-2949-BCBF-C6E6F9F9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4401" y="1905139"/>
              <a:ext cx="2915920" cy="3792714"/>
            </a:xfrm>
            <a:prstGeom prst="rect">
              <a:avLst/>
            </a:prstGeom>
            <a:ln w="38100">
              <a:solidFill>
                <a:srgbClr val="00FF7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776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3" y="1371600"/>
            <a:ext cx="7835346" cy="5146678"/>
          </a:xfrm>
        </p:spPr>
        <p:txBody>
          <a:bodyPr>
            <a:normAutofit/>
          </a:bodyPr>
          <a:lstStyle/>
          <a:p>
            <a:r>
              <a:rPr lang="en-US" sz="2400" dirty="0"/>
              <a:t>The space of a quantum system grows exponentially.</a:t>
            </a:r>
          </a:p>
          <a:p>
            <a:endParaRPr lang="en-US" sz="2400" dirty="0"/>
          </a:p>
          <a:p>
            <a:r>
              <a:rPr lang="en-US" sz="2400" dirty="0"/>
              <a:t>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Fourier </a:t>
            </a:r>
            <a:r>
              <a:rPr lang="fi-FI" sz="1800" b="1" dirty="0" err="1">
                <a:highlight>
                  <a:srgbClr val="00FF7D"/>
                </a:highlight>
              </a:rPr>
              <a:t>transform</a:t>
            </a:r>
            <a:r>
              <a:rPr lang="fi-FI" sz="1800" b="1" dirty="0">
                <a:highlight>
                  <a:srgbClr val="00FF7D"/>
                </a:highlight>
              </a:rPr>
              <a:t> (QFT) </a:t>
            </a:r>
            <a:r>
              <a:rPr lang="fi-FI" sz="1800" b="1" dirty="0"/>
              <a:t>(</a:t>
            </a:r>
            <a:r>
              <a:rPr lang="fi-FI" sz="1800" b="1" dirty="0" err="1"/>
              <a:t>exponential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Shor's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: </a:t>
            </a:r>
            <a:r>
              <a:rPr lang="fi-FI" sz="1200" dirty="0" err="1"/>
              <a:t>factorization</a:t>
            </a:r>
            <a:r>
              <a:rPr lang="fi-FI" sz="1200" dirty="0"/>
              <a:t> of prime </a:t>
            </a:r>
            <a:r>
              <a:rPr lang="fi-FI" sz="1200" dirty="0" err="1"/>
              <a:t>numbers</a:t>
            </a:r>
            <a:endParaRPr lang="fi-FI" sz="1200" dirty="0"/>
          </a:p>
          <a:p>
            <a:pPr marL="1314429" lvl="4" indent="-457200"/>
            <a:r>
              <a:rPr lang="fi-FI" sz="1200" b="1" dirty="0" err="1"/>
              <a:t>Quantum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 for </a:t>
            </a:r>
            <a:r>
              <a:rPr lang="fi-FI" sz="1200" b="1" dirty="0" err="1"/>
              <a:t>linear</a:t>
            </a:r>
            <a:r>
              <a:rPr lang="fi-FI" sz="1200" b="1" dirty="0"/>
              <a:t> </a:t>
            </a:r>
            <a:r>
              <a:rPr lang="fi-FI" sz="1200" b="1" dirty="0" err="1"/>
              <a:t>systems</a:t>
            </a:r>
            <a:r>
              <a:rPr lang="fi-FI" sz="1200" b="1" dirty="0"/>
              <a:t> of </a:t>
            </a:r>
            <a:r>
              <a:rPr lang="fi-FI" sz="1200" b="1" dirty="0" err="1"/>
              <a:t>equation</a:t>
            </a:r>
            <a:endParaRPr lang="fi-FI" sz="1200" b="1" dirty="0"/>
          </a:p>
          <a:p>
            <a:pPr marL="1314429" lvl="4" indent="-457200"/>
            <a:endParaRPr lang="fi-FI" dirty="0"/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Amplitude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amplification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/>
              <a:t>(</a:t>
            </a:r>
            <a:r>
              <a:rPr lang="fi-FI" sz="1800" b="1" dirty="0" err="1"/>
              <a:t>quadratic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Grover's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dirty="0"/>
              <a:t>: </a:t>
            </a:r>
            <a:r>
              <a:rPr lang="fi-FI" sz="1200" dirty="0" err="1"/>
              <a:t>searches</a:t>
            </a:r>
            <a:r>
              <a:rPr lang="fi-FI" sz="1200" dirty="0"/>
              <a:t> an </a:t>
            </a:r>
            <a:r>
              <a:rPr lang="fi-FI" sz="1200" dirty="0" err="1"/>
              <a:t>unstructured</a:t>
            </a:r>
            <a:r>
              <a:rPr lang="fi-FI" sz="1200" dirty="0"/>
              <a:t> </a:t>
            </a:r>
            <a:r>
              <a:rPr lang="fi-FI" sz="1200" dirty="0" err="1"/>
              <a:t>database</a:t>
            </a:r>
            <a:r>
              <a:rPr lang="fi-FI" sz="1200" dirty="0"/>
              <a:t> </a:t>
            </a:r>
          </a:p>
          <a:p>
            <a:pPr marL="1314429" lvl="4" indent="-457200"/>
            <a:endParaRPr lang="fi-FI" sz="1200" dirty="0"/>
          </a:p>
          <a:p>
            <a:pPr marL="742944" lvl="1" indent="-4572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uantum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walks</a:t>
            </a:r>
            <a:endParaRPr lang="fi-FI" sz="1800" b="1" dirty="0">
              <a:highlight>
                <a:srgbClr val="00FF7D"/>
              </a:highlight>
            </a:endParaRPr>
          </a:p>
          <a:p>
            <a:endParaRPr lang="en-US" sz="2400" dirty="0"/>
          </a:p>
          <a:p>
            <a:r>
              <a:rPr lang="en-US" sz="2400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428470" cy="990601"/>
          </a:xfrm>
        </p:spPr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FB425B-DCE4-CC44-847E-070947FE6A97}"/>
              </a:ext>
            </a:extLst>
          </p:cNvPr>
          <p:cNvSpPr txBox="1">
            <a:spLocks/>
          </p:cNvSpPr>
          <p:nvPr/>
        </p:nvSpPr>
        <p:spPr>
          <a:xfrm>
            <a:off x="8660297" y="1371600"/>
            <a:ext cx="2998304" cy="431841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OTHER AREAS (NOT GATE MODEL)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simulation (Chemistry/Physics simulator)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Approximation algorithms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Communication</a:t>
            </a:r>
          </a:p>
          <a:p>
            <a:pPr lvl="1" indent="0">
              <a:buNone/>
            </a:pPr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5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5855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42439</TotalTime>
  <Words>3665</Words>
  <Application>Microsoft Macintosh PowerPoint</Application>
  <PresentationFormat>Widescreen</PresentationFormat>
  <Paragraphs>639</Paragraphs>
  <Slides>46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Cambria Math</vt:lpstr>
      <vt:lpstr>Courier New</vt:lpstr>
      <vt:lpstr>Graphik</vt:lpstr>
      <vt:lpstr>Graphik Black</vt:lpstr>
      <vt:lpstr>Times</vt:lpstr>
      <vt:lpstr>Wingdings</vt:lpstr>
      <vt:lpstr>Titles</vt:lpstr>
      <vt:lpstr>Content Layouts</vt:lpstr>
      <vt:lpstr>Specialty Slides</vt:lpstr>
      <vt:lpstr>Quantum Computing</vt:lpstr>
      <vt:lpstr>CONTECTS</vt:lpstr>
      <vt:lpstr>What is QUANTUM Computing?</vt:lpstr>
      <vt:lpstr>TWO MAIN TECHNOLOGIES</vt:lpstr>
      <vt:lpstr>IBM Q System SUPERCONDUCTING CHIPS</vt:lpstr>
      <vt:lpstr>Different programming options for IBM Q system</vt:lpstr>
      <vt:lpstr>It is all about Complexity! NOT PERFORMANCE</vt:lpstr>
      <vt:lpstr>Quantum Algorithms</vt:lpstr>
      <vt:lpstr>CONTECTS</vt:lpstr>
      <vt:lpstr>PROBLEM SETUP  UNSTRUCTURED DATABASE SEARCH</vt:lpstr>
      <vt:lpstr>A Classical Example UNSTRUCTURED DATABASE SEARCH  </vt:lpstr>
      <vt:lpstr>A Classical Example UNSTRUCTURED DATABASE SEARCH  </vt:lpstr>
      <vt:lpstr>CONTECTS</vt:lpstr>
      <vt:lpstr>QISKIT</vt:lpstr>
      <vt:lpstr>Create an IBM Q account  and Get your token </vt:lpstr>
      <vt:lpstr>QISKIT SETUP  JUPYTER NOTEBOOK</vt:lpstr>
      <vt:lpstr>QISKIT  HELLO WORLD</vt:lpstr>
      <vt:lpstr>CONTECTS</vt:lpstr>
      <vt:lpstr>Grover’s Algorithm</vt:lpstr>
      <vt:lpstr>Grover’s Algorithm Overall Process</vt:lpstr>
      <vt:lpstr>Grover’s algorithm First Exercise </vt:lpstr>
      <vt:lpstr>CONTECTS</vt:lpstr>
      <vt:lpstr>Something about Quantum Physics</vt:lpstr>
      <vt:lpstr>Review of CLASSICAL COMPUTING: MODERN DIGITAL COMPUTERS </vt:lpstr>
      <vt:lpstr>What is a QUBIT?</vt:lpstr>
      <vt:lpstr>Measurement</vt:lpstr>
      <vt:lpstr>VECTOR SPACE AND ENTAGLEMENT</vt:lpstr>
      <vt:lpstr>Quantum Gate Model  HOW DOES A UNIVERSAL QUANTUM COMPUTER WORK?</vt:lpstr>
      <vt:lpstr>IDENTITY and Hadamard GAteS</vt:lpstr>
      <vt:lpstr>Pauli gates and S-Gate</vt:lpstr>
      <vt:lpstr>TWO-Qubit gates</vt:lpstr>
      <vt:lpstr>QUANTUM CIRCUITS SUPERPOSITION, ENTAGLEMENT, INTERFERENCE, COLLAPSE </vt:lpstr>
      <vt:lpstr>Basic Circuit Identities and Larger Circuits (IBM Q Experience User Guide)  </vt:lpstr>
      <vt:lpstr>CONTECTS</vt:lpstr>
      <vt:lpstr>QISKIT Example: The Oracle How to encode a list of items in a quantum computer?</vt:lpstr>
      <vt:lpstr>GROVER’S: The LOGIC</vt:lpstr>
      <vt:lpstr>GROVER’s: Amplitude Amplification reflection about the AVERAGE</vt:lpstr>
      <vt:lpstr>Grover’s : Implementation</vt:lpstr>
      <vt:lpstr>Grover’s algorithm First Exercise </vt:lpstr>
      <vt:lpstr>Solution</vt:lpstr>
      <vt:lpstr>Grover’s: THE QUANTUM TRICK!</vt:lpstr>
      <vt:lpstr>CONTECTS</vt:lpstr>
      <vt:lpstr>LIMITATIONS in hardware</vt:lpstr>
      <vt:lpstr>POSSIBILITIES IN AlgorithmS</vt:lpstr>
      <vt:lpstr>SOME Resources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410</cp:revision>
  <cp:lastPrinted>2018-09-17T13:51:53Z</cp:lastPrinted>
  <dcterms:created xsi:type="dcterms:W3CDTF">1601-01-01T00:00:00Z</dcterms:created>
  <dcterms:modified xsi:type="dcterms:W3CDTF">2018-10-03T08:03:00Z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